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4"/>
  </p:notesMasterIdLst>
  <p:handoutMasterIdLst>
    <p:handoutMasterId r:id="rId25"/>
  </p:handoutMasterIdLst>
  <p:sldIdLst>
    <p:sldId id="285" r:id="rId5"/>
    <p:sldId id="286" r:id="rId6"/>
    <p:sldId id="287" r:id="rId7"/>
    <p:sldId id="290" r:id="rId8"/>
    <p:sldId id="288" r:id="rId9"/>
    <p:sldId id="289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AE8"/>
    <a:srgbClr val="C1CADD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81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BF7A1E-4DAE-42F5-89CE-897AFB7C76F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A9DF625-70BA-40C4-A31E-7FD27F329122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dirty="0">
              <a:latin typeface="Bahnschrift SemiLight" panose="020B0502040204020203" pitchFamily="34" charset="0"/>
            </a:rPr>
            <a:t>I joined this project in Jan 2023, when it was already ongoing with 5 members.</a:t>
          </a:r>
        </a:p>
      </dgm:t>
    </dgm:pt>
    <dgm:pt modelId="{CA5DB82E-55F7-42FD-8452-8084C9C6FB59}" type="parTrans" cxnId="{9F1FB021-3334-428D-B8CF-C84C6968E364}">
      <dgm:prSet/>
      <dgm:spPr/>
      <dgm:t>
        <a:bodyPr/>
        <a:lstStyle/>
        <a:p>
          <a:endParaRPr lang="en-US"/>
        </a:p>
      </dgm:t>
    </dgm:pt>
    <dgm:pt modelId="{7EBBFD8B-6135-44B8-BDD3-435FFA1DA0E6}" type="sibTrans" cxnId="{9F1FB021-3334-428D-B8CF-C84C6968E364}">
      <dgm:prSet/>
      <dgm:spPr/>
      <dgm:t>
        <a:bodyPr/>
        <a:lstStyle/>
        <a:p>
          <a:endParaRPr lang="en-US"/>
        </a:p>
      </dgm:t>
    </dgm:pt>
    <dgm:pt modelId="{046D064F-760E-405F-BC0E-B3798D694C13}">
      <dgm:prSet/>
      <dgm:spPr/>
      <dgm:t>
        <a:bodyPr/>
        <a:lstStyle/>
        <a:p>
          <a:r>
            <a:rPr lang="en-US" dirty="0">
              <a:latin typeface="Bahnschrift SemiLight" panose="020B0502040204020203" pitchFamily="34" charset="0"/>
            </a:rPr>
            <a:t>I was tasked with creating the theoretical model for the Reaction Wheel Subsystem and the Thruster Subsystem.</a:t>
          </a:r>
        </a:p>
      </dgm:t>
    </dgm:pt>
    <dgm:pt modelId="{3D1F8FA7-5827-490C-BC4F-C6EF90E11673}" type="parTrans" cxnId="{A5858B44-7AEE-4DBA-83AE-5F5F6899540E}">
      <dgm:prSet/>
      <dgm:spPr/>
      <dgm:t>
        <a:bodyPr/>
        <a:lstStyle/>
        <a:p>
          <a:endParaRPr lang="en-US"/>
        </a:p>
      </dgm:t>
    </dgm:pt>
    <dgm:pt modelId="{430AD122-8E25-4CA2-A54F-7F6DB8C729FA}" type="sibTrans" cxnId="{A5858B44-7AEE-4DBA-83AE-5F5F6899540E}">
      <dgm:prSet/>
      <dgm:spPr/>
      <dgm:t>
        <a:bodyPr/>
        <a:lstStyle/>
        <a:p>
          <a:endParaRPr lang="en-US"/>
        </a:p>
      </dgm:t>
    </dgm:pt>
    <dgm:pt modelId="{07099615-76C9-41D3-B5F7-3B48AAB90429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dirty="0">
              <a:latin typeface="Bahnschrift SemiLight" panose="020B0502040204020203" pitchFamily="34" charset="0"/>
            </a:rPr>
            <a:t>I created the Reaction Wheel Subsystem in </a:t>
          </a:r>
          <a:r>
            <a:rPr lang="en-US" dirty="0" err="1">
              <a:latin typeface="Bahnschrift SemiLight" panose="020B0502040204020203" pitchFamily="34" charset="0"/>
            </a:rPr>
            <a:t>Simscape</a:t>
          </a:r>
          <a:r>
            <a:rPr lang="en-US" dirty="0">
              <a:latin typeface="Bahnschrift SemiLight" panose="020B0502040204020203" pitchFamily="34" charset="0"/>
            </a:rPr>
            <a:t> and the Thruster Subsystem in Simulink.</a:t>
          </a:r>
        </a:p>
      </dgm:t>
    </dgm:pt>
    <dgm:pt modelId="{38654E73-1E28-404B-9CE2-BD33AB215B8C}" type="parTrans" cxnId="{2D3814AC-5865-4B25-9FBA-BDB22517C117}">
      <dgm:prSet/>
      <dgm:spPr/>
      <dgm:t>
        <a:bodyPr/>
        <a:lstStyle/>
        <a:p>
          <a:endParaRPr lang="en-US"/>
        </a:p>
      </dgm:t>
    </dgm:pt>
    <dgm:pt modelId="{2918BAC7-DD9D-4CF6-BCD3-BA9D3E367816}" type="sibTrans" cxnId="{2D3814AC-5865-4B25-9FBA-BDB22517C117}">
      <dgm:prSet/>
      <dgm:spPr/>
      <dgm:t>
        <a:bodyPr/>
        <a:lstStyle/>
        <a:p>
          <a:endParaRPr lang="en-US"/>
        </a:p>
      </dgm:t>
    </dgm:pt>
    <dgm:pt modelId="{C8CDF343-7085-4AFB-8D9A-7F45E6B48F5B}" type="pres">
      <dgm:prSet presAssocID="{81BF7A1E-4DAE-42F5-89CE-897AFB7C76F6}" presName="root" presStyleCnt="0">
        <dgm:presLayoutVars>
          <dgm:dir/>
          <dgm:resizeHandles val="exact"/>
        </dgm:presLayoutVars>
      </dgm:prSet>
      <dgm:spPr/>
    </dgm:pt>
    <dgm:pt modelId="{13D561B9-060B-4CB8-AA53-B026CA519F3D}" type="pres">
      <dgm:prSet presAssocID="{4A9DF625-70BA-40C4-A31E-7FD27F329122}" presName="compNode" presStyleCnt="0"/>
      <dgm:spPr/>
    </dgm:pt>
    <dgm:pt modelId="{D7D448DF-DF4A-47E4-B7DC-60F61684CAA0}" type="pres">
      <dgm:prSet presAssocID="{4A9DF625-70BA-40C4-A31E-7FD27F329122}" presName="bgRect" presStyleLbl="bgShp" presStyleIdx="0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CF41A673-49F6-4125-84ED-0E7531C47437}" type="pres">
      <dgm:prSet presAssocID="{4A9DF625-70BA-40C4-A31E-7FD27F3291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BCD78C4B-11B7-424E-A62D-8B47119753B5}" type="pres">
      <dgm:prSet presAssocID="{4A9DF625-70BA-40C4-A31E-7FD27F329122}" presName="spaceRect" presStyleCnt="0"/>
      <dgm:spPr/>
    </dgm:pt>
    <dgm:pt modelId="{85C335A6-28C6-4209-B7BD-C9663BACD178}" type="pres">
      <dgm:prSet presAssocID="{4A9DF625-70BA-40C4-A31E-7FD27F329122}" presName="parTx" presStyleLbl="revTx" presStyleIdx="0" presStyleCnt="3">
        <dgm:presLayoutVars>
          <dgm:chMax val="0"/>
          <dgm:chPref val="0"/>
        </dgm:presLayoutVars>
      </dgm:prSet>
      <dgm:spPr/>
    </dgm:pt>
    <dgm:pt modelId="{676127F6-9B84-49C6-93D4-39C55C26D4B2}" type="pres">
      <dgm:prSet presAssocID="{7EBBFD8B-6135-44B8-BDD3-435FFA1DA0E6}" presName="sibTrans" presStyleCnt="0"/>
      <dgm:spPr/>
    </dgm:pt>
    <dgm:pt modelId="{0E3FB292-ADCC-474B-B879-F7A0F2B82454}" type="pres">
      <dgm:prSet presAssocID="{046D064F-760E-405F-BC0E-B3798D694C13}" presName="compNode" presStyleCnt="0"/>
      <dgm:spPr/>
    </dgm:pt>
    <dgm:pt modelId="{428D1443-B189-4EB5-89BC-AA46152030DD}" type="pres">
      <dgm:prSet presAssocID="{046D064F-760E-405F-BC0E-B3798D694C13}" presName="bgRect" presStyleLbl="bgShp" presStyleIdx="1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261761F7-7B05-4B51-BDAA-3E0A0EA35839}" type="pres">
      <dgm:prSet presAssocID="{046D064F-760E-405F-BC0E-B3798D694C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70E6773-7B8E-4015-A91A-A496AD1149B7}" type="pres">
      <dgm:prSet presAssocID="{046D064F-760E-405F-BC0E-B3798D694C13}" presName="spaceRect" presStyleCnt="0"/>
      <dgm:spPr/>
    </dgm:pt>
    <dgm:pt modelId="{ED4F66DA-7058-4565-BCCE-CE87DB0FC146}" type="pres">
      <dgm:prSet presAssocID="{046D064F-760E-405F-BC0E-B3798D694C13}" presName="parTx" presStyleLbl="revTx" presStyleIdx="1" presStyleCnt="3">
        <dgm:presLayoutVars>
          <dgm:chMax val="0"/>
          <dgm:chPref val="0"/>
        </dgm:presLayoutVars>
      </dgm:prSet>
      <dgm:spPr/>
    </dgm:pt>
    <dgm:pt modelId="{7CA30CCC-BB9C-41C7-892D-317F2FB46D30}" type="pres">
      <dgm:prSet presAssocID="{430AD122-8E25-4CA2-A54F-7F6DB8C729FA}" presName="sibTrans" presStyleCnt="0"/>
      <dgm:spPr/>
    </dgm:pt>
    <dgm:pt modelId="{F76B04CB-B540-4963-82CF-3C29B5E9711D}" type="pres">
      <dgm:prSet presAssocID="{07099615-76C9-41D3-B5F7-3B48AAB90429}" presName="compNode" presStyleCnt="0"/>
      <dgm:spPr/>
    </dgm:pt>
    <dgm:pt modelId="{A27A0BFF-E5CE-4F69-8CF9-A4BF62CF8CD1}" type="pres">
      <dgm:prSet presAssocID="{07099615-76C9-41D3-B5F7-3B48AAB90429}" presName="bgRect" presStyleLbl="bgShp" presStyleIdx="2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70F9E5C5-19D0-4886-8647-5B01211546CC}" type="pres">
      <dgm:prSet presAssocID="{07099615-76C9-41D3-B5F7-3B48AAB9042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3FAF02F5-B4CC-4206-8AD4-C7191E676A44}" type="pres">
      <dgm:prSet presAssocID="{07099615-76C9-41D3-B5F7-3B48AAB90429}" presName="spaceRect" presStyleCnt="0"/>
      <dgm:spPr/>
    </dgm:pt>
    <dgm:pt modelId="{83FB66FE-06F4-40D0-915D-D1566349AD1B}" type="pres">
      <dgm:prSet presAssocID="{07099615-76C9-41D3-B5F7-3B48AAB9042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1FB021-3334-428D-B8CF-C84C6968E364}" srcId="{81BF7A1E-4DAE-42F5-89CE-897AFB7C76F6}" destId="{4A9DF625-70BA-40C4-A31E-7FD27F329122}" srcOrd="0" destOrd="0" parTransId="{CA5DB82E-55F7-42FD-8452-8084C9C6FB59}" sibTransId="{7EBBFD8B-6135-44B8-BDD3-435FFA1DA0E6}"/>
    <dgm:cxn modelId="{A5858B44-7AEE-4DBA-83AE-5F5F6899540E}" srcId="{81BF7A1E-4DAE-42F5-89CE-897AFB7C76F6}" destId="{046D064F-760E-405F-BC0E-B3798D694C13}" srcOrd="1" destOrd="0" parTransId="{3D1F8FA7-5827-490C-BC4F-C6EF90E11673}" sibTransId="{430AD122-8E25-4CA2-A54F-7F6DB8C729FA}"/>
    <dgm:cxn modelId="{601E5B91-1298-4CF5-93D2-F7144C07143E}" type="presOf" srcId="{81BF7A1E-4DAE-42F5-89CE-897AFB7C76F6}" destId="{C8CDF343-7085-4AFB-8D9A-7F45E6B48F5B}" srcOrd="0" destOrd="0" presId="urn:microsoft.com/office/officeart/2018/2/layout/IconVerticalSolidList"/>
    <dgm:cxn modelId="{E230EDA9-DF8A-4FFB-871B-7EB53602371F}" type="presOf" srcId="{07099615-76C9-41D3-B5F7-3B48AAB90429}" destId="{83FB66FE-06F4-40D0-915D-D1566349AD1B}" srcOrd="0" destOrd="0" presId="urn:microsoft.com/office/officeart/2018/2/layout/IconVerticalSolidList"/>
    <dgm:cxn modelId="{2D3814AC-5865-4B25-9FBA-BDB22517C117}" srcId="{81BF7A1E-4DAE-42F5-89CE-897AFB7C76F6}" destId="{07099615-76C9-41D3-B5F7-3B48AAB90429}" srcOrd="2" destOrd="0" parTransId="{38654E73-1E28-404B-9CE2-BD33AB215B8C}" sibTransId="{2918BAC7-DD9D-4CF6-BCD3-BA9D3E367816}"/>
    <dgm:cxn modelId="{A0A9C9C7-6CBB-4DCA-82E4-617C9D40CAC5}" type="presOf" srcId="{4A9DF625-70BA-40C4-A31E-7FD27F329122}" destId="{85C335A6-28C6-4209-B7BD-C9663BACD178}" srcOrd="0" destOrd="0" presId="urn:microsoft.com/office/officeart/2018/2/layout/IconVerticalSolidList"/>
    <dgm:cxn modelId="{B1918FEE-5756-47A7-ABA5-AAD3F55EB648}" type="presOf" srcId="{046D064F-760E-405F-BC0E-B3798D694C13}" destId="{ED4F66DA-7058-4565-BCCE-CE87DB0FC146}" srcOrd="0" destOrd="0" presId="urn:microsoft.com/office/officeart/2018/2/layout/IconVerticalSolidList"/>
    <dgm:cxn modelId="{64E89F5A-B736-4C28-A2DC-DB58BD749642}" type="presParOf" srcId="{C8CDF343-7085-4AFB-8D9A-7F45E6B48F5B}" destId="{13D561B9-060B-4CB8-AA53-B026CA519F3D}" srcOrd="0" destOrd="0" presId="urn:microsoft.com/office/officeart/2018/2/layout/IconVerticalSolidList"/>
    <dgm:cxn modelId="{AEACF456-CF70-4EDC-8114-815E3140F7F5}" type="presParOf" srcId="{13D561B9-060B-4CB8-AA53-B026CA519F3D}" destId="{D7D448DF-DF4A-47E4-B7DC-60F61684CAA0}" srcOrd="0" destOrd="0" presId="urn:microsoft.com/office/officeart/2018/2/layout/IconVerticalSolidList"/>
    <dgm:cxn modelId="{607A01D2-3A61-4289-9355-B348EC3BCBCC}" type="presParOf" srcId="{13D561B9-060B-4CB8-AA53-B026CA519F3D}" destId="{CF41A673-49F6-4125-84ED-0E7531C47437}" srcOrd="1" destOrd="0" presId="urn:microsoft.com/office/officeart/2018/2/layout/IconVerticalSolidList"/>
    <dgm:cxn modelId="{C5AC6B3A-2708-4115-9742-A10D749D612F}" type="presParOf" srcId="{13D561B9-060B-4CB8-AA53-B026CA519F3D}" destId="{BCD78C4B-11B7-424E-A62D-8B47119753B5}" srcOrd="2" destOrd="0" presId="urn:microsoft.com/office/officeart/2018/2/layout/IconVerticalSolidList"/>
    <dgm:cxn modelId="{E5BC2738-9D69-480A-91F3-2966EC889CDE}" type="presParOf" srcId="{13D561B9-060B-4CB8-AA53-B026CA519F3D}" destId="{85C335A6-28C6-4209-B7BD-C9663BACD178}" srcOrd="3" destOrd="0" presId="urn:microsoft.com/office/officeart/2018/2/layout/IconVerticalSolidList"/>
    <dgm:cxn modelId="{CC377593-28C3-4601-AEF6-9495DDE969CD}" type="presParOf" srcId="{C8CDF343-7085-4AFB-8D9A-7F45E6B48F5B}" destId="{676127F6-9B84-49C6-93D4-39C55C26D4B2}" srcOrd="1" destOrd="0" presId="urn:microsoft.com/office/officeart/2018/2/layout/IconVerticalSolidList"/>
    <dgm:cxn modelId="{C2A55CC9-9E33-47D9-89BC-705D717020AF}" type="presParOf" srcId="{C8CDF343-7085-4AFB-8D9A-7F45E6B48F5B}" destId="{0E3FB292-ADCC-474B-B879-F7A0F2B82454}" srcOrd="2" destOrd="0" presId="urn:microsoft.com/office/officeart/2018/2/layout/IconVerticalSolidList"/>
    <dgm:cxn modelId="{6AAF6226-1D07-4077-A648-EBE98688E70C}" type="presParOf" srcId="{0E3FB292-ADCC-474B-B879-F7A0F2B82454}" destId="{428D1443-B189-4EB5-89BC-AA46152030DD}" srcOrd="0" destOrd="0" presId="urn:microsoft.com/office/officeart/2018/2/layout/IconVerticalSolidList"/>
    <dgm:cxn modelId="{028DDA00-3C6E-410E-9353-F3B3B74A2EF6}" type="presParOf" srcId="{0E3FB292-ADCC-474B-B879-F7A0F2B82454}" destId="{261761F7-7B05-4B51-BDAA-3E0A0EA35839}" srcOrd="1" destOrd="0" presId="urn:microsoft.com/office/officeart/2018/2/layout/IconVerticalSolidList"/>
    <dgm:cxn modelId="{A08B07A7-7D53-4E21-A6D3-FF08F18BBB6A}" type="presParOf" srcId="{0E3FB292-ADCC-474B-B879-F7A0F2B82454}" destId="{670E6773-7B8E-4015-A91A-A496AD1149B7}" srcOrd="2" destOrd="0" presId="urn:microsoft.com/office/officeart/2018/2/layout/IconVerticalSolidList"/>
    <dgm:cxn modelId="{F638EDB1-A93A-4B41-831D-F145A168F7ED}" type="presParOf" srcId="{0E3FB292-ADCC-474B-B879-F7A0F2B82454}" destId="{ED4F66DA-7058-4565-BCCE-CE87DB0FC146}" srcOrd="3" destOrd="0" presId="urn:microsoft.com/office/officeart/2018/2/layout/IconVerticalSolidList"/>
    <dgm:cxn modelId="{D6A73AA5-8455-4B33-A996-C0251CEF2F10}" type="presParOf" srcId="{C8CDF343-7085-4AFB-8D9A-7F45E6B48F5B}" destId="{7CA30CCC-BB9C-41C7-892D-317F2FB46D30}" srcOrd="3" destOrd="0" presId="urn:microsoft.com/office/officeart/2018/2/layout/IconVerticalSolidList"/>
    <dgm:cxn modelId="{B308EBA0-997E-4767-AE10-BEA6CEEC4DB7}" type="presParOf" srcId="{C8CDF343-7085-4AFB-8D9A-7F45E6B48F5B}" destId="{F76B04CB-B540-4963-82CF-3C29B5E9711D}" srcOrd="4" destOrd="0" presId="urn:microsoft.com/office/officeart/2018/2/layout/IconVerticalSolidList"/>
    <dgm:cxn modelId="{62E194ED-D628-4A03-A028-E542FA257A4A}" type="presParOf" srcId="{F76B04CB-B540-4963-82CF-3C29B5E9711D}" destId="{A27A0BFF-E5CE-4F69-8CF9-A4BF62CF8CD1}" srcOrd="0" destOrd="0" presId="urn:microsoft.com/office/officeart/2018/2/layout/IconVerticalSolidList"/>
    <dgm:cxn modelId="{FDFA7ADA-3F87-4986-90F3-97E48C55FE7A}" type="presParOf" srcId="{F76B04CB-B540-4963-82CF-3C29B5E9711D}" destId="{70F9E5C5-19D0-4886-8647-5B01211546CC}" srcOrd="1" destOrd="0" presId="urn:microsoft.com/office/officeart/2018/2/layout/IconVerticalSolidList"/>
    <dgm:cxn modelId="{DEBBEEA7-BB19-4D55-BA63-63C417B7CF66}" type="presParOf" srcId="{F76B04CB-B540-4963-82CF-3C29B5E9711D}" destId="{3FAF02F5-B4CC-4206-8AD4-C7191E676A44}" srcOrd="2" destOrd="0" presId="urn:microsoft.com/office/officeart/2018/2/layout/IconVerticalSolidList"/>
    <dgm:cxn modelId="{FF10557F-C659-40F3-B867-5C37EE978660}" type="presParOf" srcId="{F76B04CB-B540-4963-82CF-3C29B5E9711D}" destId="{83FB66FE-06F4-40D0-915D-D1566349AD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448DF-DF4A-47E4-B7DC-60F61684CAA0}">
      <dsp:nvSpPr>
        <dsp:cNvPr id="0" name=""/>
        <dsp:cNvSpPr/>
      </dsp:nvSpPr>
      <dsp:spPr>
        <a:xfrm>
          <a:off x="0" y="378"/>
          <a:ext cx="7729728" cy="886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1A673-49F6-4125-84ED-0E7531C47437}">
      <dsp:nvSpPr>
        <dsp:cNvPr id="0" name=""/>
        <dsp:cNvSpPr/>
      </dsp:nvSpPr>
      <dsp:spPr>
        <a:xfrm>
          <a:off x="268034" y="199743"/>
          <a:ext cx="487335" cy="487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335A6-28C6-4209-B7BD-C9663BACD178}">
      <dsp:nvSpPr>
        <dsp:cNvPr id="0" name=""/>
        <dsp:cNvSpPr/>
      </dsp:nvSpPr>
      <dsp:spPr>
        <a:xfrm>
          <a:off x="1023404" y="378"/>
          <a:ext cx="6706323" cy="886064"/>
        </a:xfrm>
        <a:prstGeom prst="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hnschrift SemiLight" panose="020B0502040204020203" pitchFamily="34" charset="0"/>
            </a:rPr>
            <a:t>I joined this project in Jan 2023, when it was already ongoing with 5 members.</a:t>
          </a:r>
        </a:p>
      </dsp:txBody>
      <dsp:txXfrm>
        <a:off x="1023404" y="378"/>
        <a:ext cx="6706323" cy="886064"/>
      </dsp:txXfrm>
    </dsp:sp>
    <dsp:sp modelId="{428D1443-B189-4EB5-89BC-AA46152030DD}">
      <dsp:nvSpPr>
        <dsp:cNvPr id="0" name=""/>
        <dsp:cNvSpPr/>
      </dsp:nvSpPr>
      <dsp:spPr>
        <a:xfrm>
          <a:off x="0" y="1107959"/>
          <a:ext cx="7729728" cy="886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761F7-7B05-4B51-BDAA-3E0A0EA35839}">
      <dsp:nvSpPr>
        <dsp:cNvPr id="0" name=""/>
        <dsp:cNvSpPr/>
      </dsp:nvSpPr>
      <dsp:spPr>
        <a:xfrm>
          <a:off x="268034" y="1307323"/>
          <a:ext cx="487335" cy="487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F66DA-7058-4565-BCCE-CE87DB0FC146}">
      <dsp:nvSpPr>
        <dsp:cNvPr id="0" name=""/>
        <dsp:cNvSpPr/>
      </dsp:nvSpPr>
      <dsp:spPr>
        <a:xfrm>
          <a:off x="1023404" y="110795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hnschrift SemiLight" panose="020B0502040204020203" pitchFamily="34" charset="0"/>
            </a:rPr>
            <a:t>I was tasked with creating the theoretical model for the Reaction Wheel Subsystem and the Thruster Subsystem.</a:t>
          </a:r>
        </a:p>
      </dsp:txBody>
      <dsp:txXfrm>
        <a:off x="1023404" y="1107959"/>
        <a:ext cx="6706323" cy="886064"/>
      </dsp:txXfrm>
    </dsp:sp>
    <dsp:sp modelId="{A27A0BFF-E5CE-4F69-8CF9-A4BF62CF8CD1}">
      <dsp:nvSpPr>
        <dsp:cNvPr id="0" name=""/>
        <dsp:cNvSpPr/>
      </dsp:nvSpPr>
      <dsp:spPr>
        <a:xfrm>
          <a:off x="0" y="2215539"/>
          <a:ext cx="7729728" cy="886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9E5C5-19D0-4886-8647-5B01211546CC}">
      <dsp:nvSpPr>
        <dsp:cNvPr id="0" name=""/>
        <dsp:cNvSpPr/>
      </dsp:nvSpPr>
      <dsp:spPr>
        <a:xfrm>
          <a:off x="268034" y="2414904"/>
          <a:ext cx="487335" cy="487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B66FE-06F4-40D0-915D-D1566349AD1B}">
      <dsp:nvSpPr>
        <dsp:cNvPr id="0" name=""/>
        <dsp:cNvSpPr/>
      </dsp:nvSpPr>
      <dsp:spPr>
        <a:xfrm>
          <a:off x="1023404" y="2215539"/>
          <a:ext cx="6706323" cy="886064"/>
        </a:xfrm>
        <a:prstGeom prst="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hnschrift SemiLight" panose="020B0502040204020203" pitchFamily="34" charset="0"/>
            </a:rPr>
            <a:t>I created the Reaction Wheel Subsystem in </a:t>
          </a:r>
          <a:r>
            <a:rPr lang="en-US" sz="2000" kern="1200" dirty="0" err="1">
              <a:latin typeface="Bahnschrift SemiLight" panose="020B0502040204020203" pitchFamily="34" charset="0"/>
            </a:rPr>
            <a:t>Simscape</a:t>
          </a:r>
          <a:r>
            <a:rPr lang="en-US" sz="2000" kern="1200" dirty="0">
              <a:latin typeface="Bahnschrift SemiLight" panose="020B0502040204020203" pitchFamily="34" charset="0"/>
            </a:rPr>
            <a:t> and the Thruster Subsystem in Simulink.</a:t>
          </a:r>
        </a:p>
      </dsp:txBody>
      <dsp:txXfrm>
        <a:off x="1023404" y="2215539"/>
        <a:ext cx="6706323" cy="886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F83385-927A-47FA-80DC-F516D1E77764}" type="datetime1">
              <a:rPr lang="en-GB" smtClean="0"/>
              <a:t>22/04/2023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37492-787A-4EA8-AF48-1A4F77D579C9}" type="datetime1">
              <a:rPr lang="en-GB" smtClean="0"/>
              <a:pPr/>
              <a:t>22/04/2023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46B511-ADBF-4967-B45F-B4FF2EC024D1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5800F3-A06F-4638-AABC-FC1C1628E157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03500A-E5F8-4E14-A8BE-382B0CEFE290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24E1D9-B760-4C24-A429-711A7CECAC29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4DB932-F108-462F-802C-CE68511C0543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4D608C-865B-45DA-85D9-9E2C05C26309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E020BC-7DC1-457F-8FAE-A18CE2068629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7A097B-2C57-4478-AFC6-01E915CC1853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8BBB7E-7000-4CCD-B5CF-4621FD10CBBB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2D4D8-188D-4107-A327-0DF4D2C5D4C8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9A1070FE-6650-4B03-9B96-B50DAC03BD00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710E2C23-83A2-4D13-BAF8-A8BF308F47AC}" type="datetime1">
              <a:rPr lang="en-GB" noProof="0" smtClean="0"/>
              <a:t>22/04/2023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kits.co.in/motors/rhino-ig32-12v-20w-dc-motors/dc-servo-encoder-12v-motor/rhino-500rpm-6kgcm-12v-dc-planetary-geared-quad-encoder-servo-moto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en-IN" sz="1800" dirty="0">
                <a:solidFill>
                  <a:srgbClr val="FFFFFF"/>
                </a:solidFill>
                <a:effectLst/>
                <a:latin typeface="CMSS12"/>
              </a:rPr>
              <a:t>3 Degrees of Freedom Spacecraft Simulator for Close-Proximity Operations </a:t>
            </a:r>
            <a:br>
              <a:rPr lang="en-IN" sz="1800" dirty="0">
                <a:solidFill>
                  <a:srgbClr val="FFFFFF"/>
                </a:solidFill>
                <a:effectLst/>
                <a:latin typeface="CMSS12"/>
              </a:rPr>
            </a:br>
            <a:br>
              <a:rPr lang="en-IN" sz="1800" dirty="0">
                <a:solidFill>
                  <a:srgbClr val="FFFFFF"/>
                </a:solidFill>
                <a:effectLst/>
                <a:latin typeface="CMSS12"/>
              </a:rPr>
            </a:br>
            <a:r>
              <a:rPr lang="en-IN" sz="1800" dirty="0">
                <a:solidFill>
                  <a:srgbClr val="FFFFFF"/>
                </a:solidFill>
                <a:effectLst/>
                <a:latin typeface="CMSS12"/>
              </a:rPr>
              <a:t>S.Saikrishna | 200827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3126" y="4470109"/>
            <a:ext cx="7206452" cy="1604119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Under the guidance of</a:t>
            </a:r>
          </a:p>
          <a:p>
            <a:pPr rtl="0"/>
            <a:r>
              <a:rPr lang="en-GB" dirty="0" err="1">
                <a:solidFill>
                  <a:srgbClr val="FFFFFF"/>
                </a:solidFill>
              </a:rPr>
              <a:t>Dr.</a:t>
            </a:r>
            <a:r>
              <a:rPr lang="en-GB" dirty="0">
                <a:solidFill>
                  <a:srgbClr val="FFFFFF"/>
                </a:solidFill>
              </a:rPr>
              <a:t> Dipak Kumar </a:t>
            </a:r>
            <a:r>
              <a:rPr lang="en-GB" dirty="0" err="1">
                <a:solidFill>
                  <a:srgbClr val="FFFFFF"/>
                </a:solidFill>
              </a:rPr>
              <a:t>Giri</a:t>
            </a:r>
            <a:endParaRPr lang="en-GB" dirty="0">
              <a:solidFill>
                <a:srgbClr val="FFFFFF"/>
              </a:solidFill>
            </a:endParaRPr>
          </a:p>
          <a:p>
            <a:pPr rtl="0"/>
            <a:r>
              <a:rPr lang="en-GB" dirty="0">
                <a:solidFill>
                  <a:srgbClr val="FFFFFF"/>
                </a:solidFill>
              </a:rPr>
              <a:t>Indian Institute of Technology, Kanpur</a:t>
            </a:r>
          </a:p>
          <a:p>
            <a:pPr rtl="0"/>
            <a:r>
              <a:rPr lang="en-GB" dirty="0">
                <a:solidFill>
                  <a:srgbClr val="FFFFFF"/>
                </a:solidFill>
              </a:rPr>
              <a:t>22 April 2023</a:t>
            </a:r>
          </a:p>
          <a:p>
            <a:pPr rtl="0"/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CE6B-946E-0DE2-74AA-36518ECF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US" dirty="0"/>
              <a:t>Simscape model of reaction wheel subsystem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0F3ACAF1-A1D9-1281-4056-7AB0FE5CF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18" y="2580968"/>
            <a:ext cx="10852491" cy="3092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0F3C77-3910-D29F-D7D7-E5E543C0AD11}"/>
              </a:ext>
            </a:extLst>
          </p:cNvPr>
          <p:cNvSpPr txBox="1"/>
          <p:nvPr/>
        </p:nvSpPr>
        <p:spPr>
          <a:xfrm>
            <a:off x="3529175" y="5893308"/>
            <a:ext cx="513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Simscape model of the reaction wheel subsystem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11024382" y="2361586"/>
            <a:ext cx="1434904" cy="3531722"/>
          </a:xfrm>
          <a:prstGeom prst="rect">
            <a:avLst/>
          </a:prstGeom>
          <a:solidFill>
            <a:srgbClr val="D4D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024382" y="2578608"/>
            <a:ext cx="0" cy="309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34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8B75-C55C-9C5B-3570-E7D5C2E73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288" y="775308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US" dirty="0"/>
              <a:t>Under the hood…</a:t>
            </a:r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C8AA0F18-790E-811C-348D-19E12A1C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9" y="2459533"/>
            <a:ext cx="4769891" cy="3148127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E4138-2D88-E415-3765-7426F7C82E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85" y="2459533"/>
            <a:ext cx="5839870" cy="3148127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F9500-5E2C-D90C-97B2-3F874695CC70}"/>
              </a:ext>
            </a:extLst>
          </p:cNvPr>
          <p:cNvSpPr txBox="1"/>
          <p:nvPr/>
        </p:nvSpPr>
        <p:spPr>
          <a:xfrm>
            <a:off x="1003666" y="5870491"/>
            <a:ext cx="370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DC motor subsystem in Simscape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186D5C-E4FA-4B7F-A725-11C587B54A2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239600" y="4033597"/>
            <a:ext cx="6474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C56EBB-8000-E439-BC3B-DF11BCF39799}"/>
              </a:ext>
            </a:extLst>
          </p:cNvPr>
          <p:cNvSpPr txBox="1"/>
          <p:nvPr/>
        </p:nvSpPr>
        <p:spPr>
          <a:xfrm>
            <a:off x="6849278" y="5870491"/>
            <a:ext cx="435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Rotational multibody block in DC motor</a:t>
            </a:r>
          </a:p>
        </p:txBody>
      </p:sp>
    </p:spTree>
    <p:extLst>
      <p:ext uri="{BB962C8B-B14F-4D97-AF65-F5344CB8AC3E}">
        <p14:creationId xmlns:p14="http://schemas.microsoft.com/office/powerpoint/2010/main" val="108048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8BAE-2DAD-A865-FA8D-32349789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AF5C7-4338-6F01-66EE-F6C8C2551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sz="1800" kern="100" dirty="0">
                    <a:effectLst/>
                    <a:latin typeface="Bahnschrift SemiLight" panose="020B0502040204020203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Finally, we can calculate the angular momentum from the angular velocity using the formula below:</a:t>
                </a:r>
              </a:p>
              <a:p>
                <a:pPr marL="0" indent="0">
                  <a:buNone/>
                </a:pPr>
                <a:endParaRPr lang="en-IN" sz="1800" kern="100" dirty="0">
                  <a:effectLst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⃗"/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1800" kern="100" dirty="0">
                    <a:effectLst/>
                    <a:ea typeface="DengXian" panose="02010600030101010101" pitchFamily="2" charset="-122"/>
                    <a:cs typeface="Arial" panose="020B0604020202020204" pitchFamily="34" charset="0"/>
                  </a:rPr>
                  <a:t> </a:t>
                </a:r>
              </a:p>
              <a:p>
                <a:pPr marL="0" indent="0">
                  <a:buNone/>
                </a:pPr>
                <a:endParaRPr lang="en-IN" sz="1800" kern="100" dirty="0">
                  <a:effectLst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buClr>
                    <a:srgbClr val="FF0000"/>
                  </a:buClr>
                </a:pPr>
                <a:r>
                  <a:rPr lang="en-US" sz="1800" kern="100" dirty="0">
                    <a:effectLst/>
                    <a:latin typeface="Bahnschrift SemiLight" panose="020B0502040204020203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1800" kern="100" dirty="0">
                    <a:effectLst/>
                    <a:latin typeface="Bahnschrift SemiLight" panose="020B0502040204020203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  – angular momentum of the flywheel.</a:t>
                </a:r>
                <a:endParaRPr lang="en-IN" sz="1800" kern="100" dirty="0">
                  <a:effectLst/>
                  <a:latin typeface="Bahnschrift SemiLight" panose="020B0502040204020203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800" kern="100" dirty="0">
                    <a:effectLst/>
                    <a:latin typeface="Bahnschrift SemiLight" panose="020B0502040204020203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	 I – Moment of Inertia tensor of the flywheel. </a:t>
                </a:r>
                <a:endParaRPr lang="en-IN" sz="1800" kern="100" dirty="0">
                  <a:effectLst/>
                  <a:latin typeface="Bahnschrift SemiLight" panose="020B0502040204020203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800" kern="100" dirty="0">
                    <a:effectLst/>
                    <a:latin typeface="Bahnschrift SemiLight" panose="020B0502040204020203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1800" kern="100" dirty="0">
                    <a:effectLst/>
                    <a:latin typeface="Bahnschrift SemiLight" panose="020B0502040204020203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 – Angular velocity vector of the flywheel.</a:t>
                </a:r>
                <a:endParaRPr lang="en-IN" sz="1800" kern="100" dirty="0">
                  <a:effectLst/>
                  <a:latin typeface="Bahnschrift SemiLight" panose="020B0502040204020203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AF5C7-4338-6F01-66EE-F6C8C2551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3" t="-1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75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C9C9-6D60-D5EA-475B-4A41834D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Thruster subsystem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FD32D-40EE-3603-70D0-938E72A63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28" y="2638044"/>
            <a:ext cx="12192000" cy="4219956"/>
          </a:xfrm>
        </p:spPr>
        <p:txBody>
          <a:bodyPr/>
          <a:lstStyle/>
          <a:p>
            <a:pPr>
              <a:buClr>
                <a:srgbClr val="FF0000"/>
              </a:buClr>
            </a:pPr>
            <a:r>
              <a:rPr lang="en-US" dirty="0">
                <a:latin typeface="Bahnschrift SemiLight" panose="020B0502040204020203" pitchFamily="34" charset="0"/>
              </a:rPr>
              <a:t>The overview of the thruster subsystem is shown as follows:</a:t>
            </a:r>
          </a:p>
          <a:p>
            <a:pPr>
              <a:buClr>
                <a:srgbClr val="FF0000"/>
              </a:buClr>
            </a:pPr>
            <a:endParaRPr lang="en-US" dirty="0">
              <a:latin typeface="Bahnschrift SemiLight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Clr>
                <a:srgbClr val="FF0000"/>
              </a:buClr>
            </a:pPr>
            <a:r>
              <a:rPr lang="en-US" dirty="0">
                <a:latin typeface="Bahnschrift SemiLight" panose="020B0502040204020203" pitchFamily="34" charset="0"/>
              </a:rPr>
              <a:t>Inputs: PWM voltage from 12 V DC Battery using Arduino UNO</a:t>
            </a:r>
          </a:p>
          <a:p>
            <a:pPr>
              <a:buClr>
                <a:srgbClr val="FF0000"/>
              </a:buClr>
            </a:pPr>
            <a:r>
              <a:rPr lang="en-US" dirty="0">
                <a:latin typeface="Bahnschrift SemiLight" panose="020B0502040204020203" pitchFamily="34" charset="0"/>
              </a:rPr>
              <a:t>Outputs: Forces F</a:t>
            </a:r>
            <a:r>
              <a:rPr lang="en-US" baseline="-25000" dirty="0">
                <a:latin typeface="Bahnschrift SemiLight" panose="020B0502040204020203" pitchFamily="34" charset="0"/>
              </a:rPr>
              <a:t>X  </a:t>
            </a:r>
            <a:r>
              <a:rPr lang="en-US" dirty="0">
                <a:latin typeface="Bahnschrift SemiLight" panose="020B0502040204020203" pitchFamily="34" charset="0"/>
              </a:rPr>
              <a:t>and F</a:t>
            </a:r>
            <a:r>
              <a:rPr lang="en-US" baseline="-25000" dirty="0">
                <a:latin typeface="Bahnschrift SemiLight" panose="020B0502040204020203" pitchFamily="34" charset="0"/>
              </a:rPr>
              <a:t>Y</a:t>
            </a:r>
            <a:r>
              <a:rPr lang="en-US" dirty="0">
                <a:latin typeface="Bahnschrift SemiLight" panose="020B0502040204020203" pitchFamily="34" charset="0"/>
              </a:rPr>
              <a:t>, Moment M</a:t>
            </a:r>
            <a:r>
              <a:rPr lang="en-US" baseline="-25000" dirty="0">
                <a:latin typeface="Bahnschrift SemiLight" panose="020B0502040204020203" pitchFamily="34" charset="0"/>
              </a:rPr>
              <a:t>Z</a:t>
            </a:r>
            <a:endParaRPr lang="en-US" dirty="0">
              <a:latin typeface="Bahnschrift SemiLight" panose="020B0502040204020203" pitchFamily="34" charset="0"/>
            </a:endParaRPr>
          </a:p>
          <a:p>
            <a:pPr>
              <a:buClr>
                <a:srgbClr val="FF0000"/>
              </a:buClr>
            </a:pPr>
            <a:endParaRPr lang="en-US" dirty="0">
              <a:latin typeface="Bahnschrift SemiLight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F9F6A-1C9C-0752-753F-2DDCB0D22121}"/>
              </a:ext>
            </a:extLst>
          </p:cNvPr>
          <p:cNvSpPr/>
          <p:nvPr/>
        </p:nvSpPr>
        <p:spPr>
          <a:xfrm>
            <a:off x="448371" y="3408302"/>
            <a:ext cx="1387366" cy="357352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Voltage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BB4136-66D4-CDD7-97EB-BF04AE2C7B31}"/>
              </a:ext>
            </a:extLst>
          </p:cNvPr>
          <p:cNvSpPr/>
          <p:nvPr/>
        </p:nvSpPr>
        <p:spPr>
          <a:xfrm>
            <a:off x="2174171" y="3408302"/>
            <a:ext cx="1387366" cy="357352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Blower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A3F23-D369-6AAF-3B35-619B2CC43504}"/>
              </a:ext>
            </a:extLst>
          </p:cNvPr>
          <p:cNvSpPr/>
          <p:nvPr/>
        </p:nvSpPr>
        <p:spPr>
          <a:xfrm>
            <a:off x="3898708" y="3408302"/>
            <a:ext cx="1387366" cy="357352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Velocity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C6EE37-9B73-F25A-632C-614A69646B68}"/>
              </a:ext>
            </a:extLst>
          </p:cNvPr>
          <p:cNvSpPr/>
          <p:nvPr/>
        </p:nvSpPr>
        <p:spPr>
          <a:xfrm>
            <a:off x="5623245" y="3346554"/>
            <a:ext cx="1387366" cy="480848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Blower connector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EA496-3378-4C87-B9AD-5B4221217B25}"/>
              </a:ext>
            </a:extLst>
          </p:cNvPr>
          <p:cNvSpPr/>
          <p:nvPr/>
        </p:nvSpPr>
        <p:spPr>
          <a:xfrm>
            <a:off x="7347782" y="3135033"/>
            <a:ext cx="1481959" cy="903890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Velocity from each nozzle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64937-36D9-EF24-E6B1-735FF89B8452}"/>
              </a:ext>
            </a:extLst>
          </p:cNvPr>
          <p:cNvSpPr/>
          <p:nvPr/>
        </p:nvSpPr>
        <p:spPr>
          <a:xfrm>
            <a:off x="9252253" y="3310346"/>
            <a:ext cx="1550069" cy="553264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Thruster nozzle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288EE-D1AB-5EE2-B607-B43E8765FAD5}"/>
              </a:ext>
            </a:extLst>
          </p:cNvPr>
          <p:cNvSpPr/>
          <p:nvPr/>
        </p:nvSpPr>
        <p:spPr>
          <a:xfrm>
            <a:off x="9286307" y="4358659"/>
            <a:ext cx="1481959" cy="903890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 from each nozzle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85545F-C354-E620-061D-0818FA57E275}"/>
              </a:ext>
            </a:extLst>
          </p:cNvPr>
          <p:cNvSpPr/>
          <p:nvPr/>
        </p:nvSpPr>
        <p:spPr>
          <a:xfrm>
            <a:off x="8177991" y="5824432"/>
            <a:ext cx="1074262" cy="357320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baseline="-25000" dirty="0"/>
              <a:t>X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7948F7-F017-73C9-4ED0-1D9D6A172A27}"/>
              </a:ext>
            </a:extLst>
          </p:cNvPr>
          <p:cNvSpPr/>
          <p:nvPr/>
        </p:nvSpPr>
        <p:spPr>
          <a:xfrm>
            <a:off x="9467296" y="5824432"/>
            <a:ext cx="1119984" cy="357320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baseline="-25000" dirty="0"/>
              <a:t>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C58762-1484-447E-BE75-9EB98F63F928}"/>
              </a:ext>
            </a:extLst>
          </p:cNvPr>
          <p:cNvSpPr/>
          <p:nvPr/>
        </p:nvSpPr>
        <p:spPr>
          <a:xfrm>
            <a:off x="10802321" y="5824432"/>
            <a:ext cx="1028541" cy="357352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Z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D27099-825E-43CE-1338-AC34D3BD84C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835737" y="3586978"/>
            <a:ext cx="338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D9909A-6C2D-C338-A8D6-F8709777ED2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561537" y="3586978"/>
            <a:ext cx="337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8D1C33-9F77-3A7D-1603-8E4084E9D69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286074" y="3586978"/>
            <a:ext cx="337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426239-7D3E-F324-BEC9-0DFA450C893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010611" y="3586978"/>
            <a:ext cx="337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5A7E08-2433-877B-9626-9EA9E4724B9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8829741" y="3586978"/>
            <a:ext cx="4225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5275E1-B1D5-4699-4B53-1A2CF31C584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0027287" y="3863610"/>
            <a:ext cx="1" cy="495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99280E-3C42-D7D6-AF78-C3F052A39150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10027287" y="5262549"/>
            <a:ext cx="1289305" cy="56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B95C30-31DC-E342-4F6B-A500D837EFF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10027287" y="5262549"/>
            <a:ext cx="1" cy="56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026DA9-CE38-21C4-E11C-741EE41F0FB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8715122" y="5262549"/>
            <a:ext cx="1312165" cy="56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4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71F3-A1C7-10B6-AC7A-BC64B7F0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US" dirty="0"/>
              <a:t>Thruster built in 3Dof simulator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6AA4BF-6171-5A32-9840-F9730470E9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3175"/>
          <a:stretch/>
        </p:blipFill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Content Placeholder 6" descr="A picture containing blue&#10;&#10;Description automatically generated">
            <a:extLst>
              <a:ext uri="{FF2B5EF4-FFF2-40B4-BE49-F238E27FC236}">
                <a16:creationId xmlns:a16="http://schemas.microsoft.com/office/drawing/2014/main" id="{B63C62E8-2267-7CDE-1C31-C328507D46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6092" y="2638425"/>
            <a:ext cx="4135966" cy="3101975"/>
          </a:xfr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A3A20A-B5F7-1C3D-6EC8-B7237261DD95}"/>
              </a:ext>
            </a:extLst>
          </p:cNvPr>
          <p:cNvSpPr txBox="1"/>
          <p:nvPr/>
        </p:nvSpPr>
        <p:spPr>
          <a:xfrm>
            <a:off x="7346202" y="5855326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Fig. Blower connector</a:t>
            </a:r>
            <a:endParaRPr lang="en-IN" sz="1800" kern="1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B80C5-F147-8592-BEB7-0D6724253272}"/>
              </a:ext>
            </a:extLst>
          </p:cNvPr>
          <p:cNvSpPr txBox="1"/>
          <p:nvPr/>
        </p:nvSpPr>
        <p:spPr>
          <a:xfrm>
            <a:off x="2384726" y="5855326"/>
            <a:ext cx="299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Relative position of nozzle</a:t>
            </a:r>
          </a:p>
        </p:txBody>
      </p:sp>
    </p:spTree>
    <p:extLst>
      <p:ext uri="{BB962C8B-B14F-4D97-AF65-F5344CB8AC3E}">
        <p14:creationId xmlns:p14="http://schemas.microsoft.com/office/powerpoint/2010/main" val="24909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474"/>
            <a:ext cx="6091312" cy="7132320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EB388-1D3A-43C2-2811-FDFA3D2C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246993"/>
            <a:ext cx="4486656" cy="1141497"/>
          </a:xfrm>
        </p:spPr>
        <p:txBody>
          <a:bodyPr anchor="ctr">
            <a:normAutofit/>
          </a:bodyPr>
          <a:lstStyle/>
          <a:p>
            <a:r>
              <a:rPr lang="en-US" dirty="0"/>
              <a:t>Calculation of thrust</a:t>
            </a:r>
          </a:p>
        </p:txBody>
      </p:sp>
      <p:pic>
        <p:nvPicPr>
          <p:cNvPr id="4" name="Picture 3" descr="A computer and mobile phones on a table&#10;&#10;Description automatically generated with low confidence">
            <a:extLst>
              <a:ext uri="{FF2B5EF4-FFF2-40B4-BE49-F238E27FC236}">
                <a16:creationId xmlns:a16="http://schemas.microsoft.com/office/drawing/2014/main" id="{612C856A-CD2F-E5B3-42A8-467D1F0B67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49" y="410553"/>
            <a:ext cx="4815840" cy="2034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8BC67A-621D-AA3D-4B8D-D2D1DC2FC85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40079" y="1597572"/>
                <a:ext cx="4815839" cy="5013435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hnschrift SemiLight" panose="020B0502040204020203" pitchFamily="34" charset="0"/>
                  </a:rPr>
                  <a:t>The blowers run on 12V DC supply, and the input voltage is varied using PWM through Arduino.</a:t>
                </a: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hnschrift SemiLight" panose="020B0502040204020203" pitchFamily="34" charset="0"/>
                  </a:rPr>
                  <a:t>The velocity is recorded from the anemometer.</a:t>
                </a: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hnschrift SemiLight" panose="020B0502040204020203" pitchFamily="34" charset="0"/>
                  </a:rPr>
                  <a:t>The voltage is calculated using the formula:</a:t>
                </a: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𝑃𝑒𝑟𝑐𝑒𝑛𝑡𝑎𝑔𝑒</m:t>
                    </m:r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𝑃𝑊𝑀</m:t>
                    </m:r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∗100/256 </m:t>
                    </m:r>
                  </m:oMath>
                </a14:m>
                <a:endParaRPr lang="en-IN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r>
                  <a:rPr lang="en-US" kern="100" dirty="0">
                    <a:effectLst/>
                    <a:latin typeface="Bahnschrift SemiLight" panose="020B0502040204020203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Where PWM is an integer ranging from 0 to 255 and percentage varies from 0 to 100</a:t>
                </a:r>
              </a:p>
              <a:p>
                <a:r>
                  <a:rPr lang="en-US" kern="100" dirty="0">
                    <a:effectLst/>
                    <a:ea typeface="DengXian" panose="02010600030101010101" pitchFamily="2" charset="-122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IN" i="1" kern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𝐴𝑣𝑒𝑟𝑎𝑔𝑒</m:t>
                    </m:r>
                    <m:r>
                      <a:rPr lang="en-IN" i="1" kern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 kern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𝑉𝑜𝑙𝑡𝑎𝑔𝑒</m:t>
                    </m:r>
                    <m:r>
                      <a:rPr lang="en-IN" i="1" kern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IN" i="1" kern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𝑃𝑒𝑟𝑐𝑒𝑛𝑡𝑎𝑔𝑒</m:t>
                    </m:r>
                    <m:r>
                      <a:rPr lang="en-IN" i="1" kern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IN" i="1" kern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𝑣𝑜𝑙𝑡𝑎𝑔𝑒</m:t>
                    </m:r>
                    <m:r>
                      <a:rPr lang="en-IN" i="1" kern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 kern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𝑚𝑒𝑎𝑠𝑢𝑟𝑒𝑑</m:t>
                    </m:r>
                    <m:r>
                      <a:rPr lang="en-IN" i="1" kern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)/100</m:t>
                    </m:r>
                  </m:oMath>
                </a14:m>
                <a:endParaRPr lang="en-IN" kern="100" dirty="0">
                  <a:solidFill>
                    <a:schemeClr val="bg1"/>
                  </a:solidFill>
                  <a:effectLst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Bahnschrift SemiLight" panose="020B0502040204020203" pitchFamily="34" charset="0"/>
                  </a:rPr>
                  <a:t>The velocity values are taken for different voltages and the 1D lookup table thus created is used in the model</a:t>
                </a: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hnschrift SemiLight" panose="020B0502040204020203" pitchFamily="34" charset="0"/>
                  </a:rPr>
                  <a:t>From the velocity, the mass flow rate can be found and from the mass flow rate, the thrust force from each nozzle can be found.</a:t>
                </a: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IN" kern="0" dirty="0">
                    <a:solidFill>
                      <a:schemeClr val="bg1"/>
                    </a:solidFill>
                    <a:effectLst/>
                    <a:latin typeface="Bahnschrift SemiLight" panose="020B0502040204020203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Using linear regression and best fit line, the relation between the voltage and velocity was determined as follows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IN" kern="100" dirty="0">
                  <a:solidFill>
                    <a:schemeClr val="bg1"/>
                  </a:solidFill>
                  <a:effectLst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ker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𝑉𝑒𝑙𝑜𝑐𝑖𝑡𝑦</m:t>
                      </m:r>
                      <m:r>
                        <a:rPr lang="en-IN" i="1" ker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= 0.899372 ∗  </m:t>
                      </m:r>
                      <m:r>
                        <a:rPr lang="en-IN" i="1" ker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𝑉𝑜𝑙𝑡𝑎𝑔𝑒</m:t>
                      </m:r>
                      <m:r>
                        <a:rPr lang="en-IN" i="1" ker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+ 0.515054</m:t>
                      </m:r>
                    </m:oMath>
                  </m:oMathPara>
                </a14:m>
                <a:endParaRPr lang="en-IN" kern="100" dirty="0">
                  <a:solidFill>
                    <a:schemeClr val="bg1"/>
                  </a:solidFill>
                  <a:effectLst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8BC67A-621D-AA3D-4B8D-D2D1DC2FC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40079" y="1597572"/>
                <a:ext cx="4815839" cy="5013435"/>
              </a:xfrm>
              <a:blipFill>
                <a:blip r:embed="rId3"/>
                <a:stretch>
                  <a:fillRect t="-730" r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61A1618-7706-EA1E-4AD8-945BFFF415F6}"/>
              </a:ext>
            </a:extLst>
          </p:cNvPr>
          <p:cNvSpPr txBox="1"/>
          <p:nvPr/>
        </p:nvSpPr>
        <p:spPr>
          <a:xfrm>
            <a:off x="6982438" y="2528002"/>
            <a:ext cx="436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Experimental Setup for thrust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936D4-0926-471D-1FC9-AE0D2B0EE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08" y="2980092"/>
            <a:ext cx="4524855" cy="3393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3B1C04-5288-1734-D5AB-28D853046E32}"/>
              </a:ext>
            </a:extLst>
          </p:cNvPr>
          <p:cNvSpPr txBox="1"/>
          <p:nvPr/>
        </p:nvSpPr>
        <p:spPr>
          <a:xfrm>
            <a:off x="7640053" y="6426341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 Average Voltage vs Velocity</a:t>
            </a:r>
          </a:p>
        </p:txBody>
      </p:sp>
    </p:spTree>
    <p:extLst>
      <p:ext uri="{BB962C8B-B14F-4D97-AF65-F5344CB8AC3E}">
        <p14:creationId xmlns:p14="http://schemas.microsoft.com/office/powerpoint/2010/main" val="41084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E2FE-C252-5B31-B965-2B92AC67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to thrust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3888-B2F2-FF88-2B29-ADDD09800F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en-US" sz="2000" dirty="0">
                <a:latin typeface="Bahnschrift SemiLight" panose="020B0502040204020203" pitchFamily="34" charset="0"/>
              </a:rPr>
              <a:t>Blower connector:</a:t>
            </a:r>
          </a:p>
          <a:p>
            <a:pPr lvl="1">
              <a:buClr>
                <a:srgbClr val="FF0000"/>
              </a:buClr>
            </a:pPr>
            <a:r>
              <a:rPr lang="en-US" sz="2000" dirty="0">
                <a:latin typeface="Bahnschrift SemiLight" panose="020B0502040204020203" pitchFamily="34" charset="0"/>
              </a:rPr>
              <a:t>Divides airflow into 8 parts</a:t>
            </a:r>
          </a:p>
          <a:p>
            <a:pPr lvl="1">
              <a:buClr>
                <a:srgbClr val="FF0000"/>
              </a:buClr>
            </a:pPr>
            <a:r>
              <a:rPr lang="en-US" sz="2000" dirty="0">
                <a:latin typeface="Bahnschrift SemiLight" panose="020B0502040204020203" pitchFamily="34" charset="0"/>
              </a:rPr>
              <a:t>Nozzles to be opened are determined based on a logic (matrix) for the required force and torque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10CB6A5-F0A2-1C31-06CF-2B81504F01B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>
                  <a:buClr>
                    <a:srgbClr val="FF0000"/>
                  </a:buClr>
                </a:pPr>
                <a:r>
                  <a:rPr lang="en-US" dirty="0">
                    <a:latin typeface="Bahnschrift SemiLight" panose="020B0502040204020203" pitchFamily="34" charset="0"/>
                  </a:rPr>
                  <a:t>Thruster nozzle:</a:t>
                </a:r>
              </a:p>
              <a:p>
                <a:pPr lvl="1">
                  <a:buClr>
                    <a:srgbClr val="FF0000"/>
                  </a:buClr>
                </a:pPr>
                <a:r>
                  <a:rPr lang="en-US" sz="1800" dirty="0">
                    <a:latin typeface="Bahnschrift SemiLight" panose="020B0502040204020203" pitchFamily="34" charset="0"/>
                  </a:rPr>
                  <a:t>Mass flow rate </a:t>
                </a:r>
                <a14:m>
                  <m:oMath xmlns:m="http://schemas.openxmlformats.org/officeDocument/2006/math"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ṁ = </m:t>
                    </m:r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𝑑𝑚</m:t>
                    </m:r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𝑑𝑡</m:t>
                    </m:r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𝐴𝑣</m:t>
                    </m:r>
                  </m:oMath>
                </a14:m>
                <a:endParaRPr lang="en-IN" sz="1800" kern="100" dirty="0">
                  <a:effectLst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lvl="1">
                  <a:buClr>
                    <a:srgbClr val="FF0000"/>
                  </a:buClr>
                </a:pPr>
                <a:r>
                  <a:rPr lang="en-IN" sz="1800" kern="100" dirty="0">
                    <a:latin typeface="Bahnschrift SemiLight" panose="020B0502040204020203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Force from each nozzle</a:t>
                </a:r>
                <a:endParaRPr lang="en-IN" sz="1800" i="1" kern="0" dirty="0">
                  <a:solidFill>
                    <a:srgbClr val="000000"/>
                  </a:solidFill>
                  <a:effectLst/>
                  <a:latin typeface="Bahnschrift SemiLight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IN" sz="1800" i="1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 ṁ∗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en-IN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r>
                        <a:rPr lang="en-IN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IN" sz="1800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IN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18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lvl="1">
                  <a:buClr>
                    <a:srgbClr val="FF0000"/>
                  </a:buClr>
                </a:pPr>
                <a:r>
                  <a:rPr lang="en-IN" sz="1800" dirty="0">
                    <a:effectLst/>
                    <a:latin typeface="Bahnschrift SemiLight" panose="020B0502040204020203" pitchFamily="34" charset="0"/>
                  </a:rPr>
                  <a:t>Using flaps, 8 out of 16 nozzles are open at a specific time, which makes the required maneuver possible </a:t>
                </a:r>
                <a:endParaRPr lang="en-IN" sz="2000" dirty="0">
                  <a:effectLst/>
                  <a:latin typeface="Bahnschrift SemiLight" panose="020B0502040204020203" pitchFamily="34" charset="0"/>
                </a:endParaRPr>
              </a:p>
              <a:p>
                <a:pPr marL="228600" lvl="1" indent="0">
                  <a:buNone/>
                </a:pPr>
                <a:endParaRPr lang="en-IN" sz="18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228600" lvl="1" indent="0">
                  <a:buNone/>
                </a:pPr>
                <a:endParaRPr lang="en-IN" sz="18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lvl="1"/>
                <a:endParaRPr lang="en-IN" sz="1400" kern="100" dirty="0">
                  <a:effectLst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2286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10CB6A5-F0A2-1C31-06CF-2B81504F01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000" t="-1179" r="-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1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A664-A418-5900-4FED-E5E95EA4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98932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US" dirty="0"/>
              <a:t>Simulink model of thruster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458B558-9ACA-12E0-8FDC-10B71D0D5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1" y="2222696"/>
            <a:ext cx="11586318" cy="4142109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AAAB13-C08B-618A-3E77-5F40B0CF7B2B}"/>
              </a:ext>
            </a:extLst>
          </p:cNvPr>
          <p:cNvSpPr/>
          <p:nvPr/>
        </p:nvSpPr>
        <p:spPr>
          <a:xfrm>
            <a:off x="10055004" y="2547939"/>
            <a:ext cx="1366344" cy="1067458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relevant logic matrix will be added here</a:t>
            </a:r>
          </a:p>
        </p:txBody>
      </p:sp>
      <p:cxnSp>
        <p:nvCxnSpPr>
          <p:cNvPr id="18" name="Elbow Connector 17"/>
          <p:cNvCxnSpPr/>
          <p:nvPr/>
        </p:nvCxnSpPr>
        <p:spPr>
          <a:xfrm flipV="1">
            <a:off x="8391136" y="3081669"/>
            <a:ext cx="1663868" cy="13023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ame 7">
            <a:extLst>
              <a:ext uri="{FF2B5EF4-FFF2-40B4-BE49-F238E27FC236}">
                <a16:creationId xmlns:a16="http://schemas.microsoft.com/office/drawing/2014/main" id="{3D9DE209-C5A8-AEA3-D441-189EE1CABF9F}"/>
              </a:ext>
            </a:extLst>
          </p:cNvPr>
          <p:cNvSpPr/>
          <p:nvPr/>
        </p:nvSpPr>
        <p:spPr>
          <a:xfrm>
            <a:off x="7508267" y="2104976"/>
            <a:ext cx="882869" cy="4377547"/>
          </a:xfrm>
          <a:prstGeom prst="frame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8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48D9D-73E5-ABED-4E67-26AEC391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68076"/>
            <a:ext cx="7729728" cy="1188720"/>
          </a:xfr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8981-59AB-C860-8DD5-68850E5F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322" y="3355846"/>
            <a:ext cx="7569356" cy="991421"/>
          </a:xfrm>
          <a:solidFill>
            <a:schemeClr val="tx1">
              <a:alpha val="69000"/>
            </a:schemeClr>
          </a:solidFill>
          <a:ln w="19050">
            <a:solidFill>
              <a:schemeClr val="tx1"/>
            </a:solidFill>
          </a:ln>
        </p:spPr>
        <p:txBody>
          <a:bodyPr/>
          <a:lstStyle/>
          <a:p>
            <a:pPr>
              <a:buClr>
                <a:srgbClr val="FF0000"/>
              </a:buClr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  <a:hlinkClick r:id="rId3"/>
              </a:rPr>
              <a:t>https://robokits.co.in/motors/rhino-ig32-12v-20w-dc-motors/dc-servo-encoder-12v-motor/rhino-500rpm-6kgcm-12v-dc-planetary-geared-quad-encoder-servo-motor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- For the DC motor used in reaction wheel subsystem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2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C9F00-71A1-2A7D-72C5-17FA3CE26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 txBox="1">
            <a:spLocks/>
          </p:cNvSpPr>
          <p:nvPr/>
        </p:nvSpPr>
        <p:spPr bwMode="black">
          <a:xfrm>
            <a:off x="1899138" y="1711495"/>
            <a:ext cx="8495714" cy="1411532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 cap="sq">
            <a:solidFill>
              <a:schemeClr val="bg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solidFill>
                  <a:srgbClr val="FFFFFF"/>
                </a:solidFill>
                <a:latin typeface="CMSS12"/>
              </a:rPr>
              <a:t>THANK YOU!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18026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023" y="0"/>
            <a:ext cx="1302802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7497" y="0"/>
            <a:ext cx="5424503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7AA-02D3-DE81-B0D8-5AB3561BB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810" y="487660"/>
            <a:ext cx="3222440" cy="118872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0E70-3041-3EE4-A3C7-6E2D58B1E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428" y="2164039"/>
            <a:ext cx="4103078" cy="4693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Introduction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Setup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Contribution</a:t>
            </a:r>
          </a:p>
          <a:p>
            <a:pPr marL="228600" lvl="1" indent="0">
              <a:buNone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Reaction Wheel Subsystem</a:t>
            </a:r>
          </a:p>
          <a:p>
            <a:pPr marL="5715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Overview</a:t>
            </a:r>
          </a:p>
          <a:p>
            <a:pPr marL="5715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Specifications</a:t>
            </a:r>
          </a:p>
          <a:p>
            <a:pPr marL="5715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Modelling in Simscape</a:t>
            </a:r>
          </a:p>
          <a:p>
            <a:pPr marL="228600" lvl="1" indent="0">
              <a:buNone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Thruster Subsystem</a:t>
            </a:r>
          </a:p>
          <a:p>
            <a:pPr marL="5715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Overview</a:t>
            </a:r>
          </a:p>
          <a:p>
            <a:pPr marL="5715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Calculation of Thrust</a:t>
            </a:r>
          </a:p>
          <a:p>
            <a:pPr marL="5715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Simulink model</a:t>
            </a:r>
          </a:p>
          <a:p>
            <a:pPr marL="2286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571500" lvl="1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4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59AA-B70E-7094-FCDB-3AC5CA57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396" y="684772"/>
            <a:ext cx="7729728" cy="1188720"/>
          </a:xfrm>
          <a:solidFill>
            <a:srgbClr val="FFFFFF"/>
          </a:solidFill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C0A0-A934-71DA-AC5F-1EE6D33D9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35129" y="2483299"/>
            <a:ext cx="4368723" cy="374135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FF0000"/>
              </a:buClr>
            </a:pPr>
            <a:r>
              <a:rPr lang="en-US" dirty="0">
                <a:latin typeface="Bahnschrift SemiLight" panose="020B0502040204020203" pitchFamily="34" charset="0"/>
              </a:rPr>
              <a:t>A 3 DoF (Degrees of Freedom) system simulates the movement of a Spacecraft in the 2D plane ( 2 translational + 1 rotational).</a:t>
            </a:r>
          </a:p>
          <a:p>
            <a:pPr>
              <a:lnSpc>
                <a:spcPct val="90000"/>
              </a:lnSpc>
              <a:buClr>
                <a:srgbClr val="FF0000"/>
              </a:buClr>
            </a:pPr>
            <a:r>
              <a:rPr lang="en-US" dirty="0">
                <a:latin typeface="Bahnschrift SemiLight" panose="020B0502040204020203" pitchFamily="34" charset="0"/>
              </a:rPr>
              <a:t>Especially useful for the study of close proximity operations where accurate spacecraft control is crucial.</a:t>
            </a:r>
          </a:p>
          <a:p>
            <a:pPr>
              <a:lnSpc>
                <a:spcPct val="90000"/>
              </a:lnSpc>
              <a:buClr>
                <a:srgbClr val="FF0000"/>
              </a:buClr>
            </a:pPr>
            <a:r>
              <a:rPr lang="en-IN" dirty="0">
                <a:effectLst/>
                <a:latin typeface="Bahnschrift SemiLight" panose="020B0502040204020203" pitchFamily="34" charset="0"/>
              </a:rPr>
              <a:t>By applying a realistic simulation environment, the 3-DoF simulator permits the testing and refinement of procedures/techniques, thereby enhancing the safety/efficiency of space missions. </a:t>
            </a:r>
          </a:p>
          <a:p>
            <a:pPr>
              <a:lnSpc>
                <a:spcPct val="90000"/>
              </a:lnSpc>
              <a:buClr>
                <a:srgbClr val="FF0000"/>
              </a:buClr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2B3A5-42A9-C148-2CDE-25FEA31EC6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52" y="2638044"/>
            <a:ext cx="2931372" cy="310198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3303E-6CB7-4AB4-DB05-A7C1FE90EC47}"/>
              </a:ext>
            </a:extLst>
          </p:cNvPr>
          <p:cNvSpPr txBox="1"/>
          <p:nvPr/>
        </p:nvSpPr>
        <p:spPr>
          <a:xfrm>
            <a:off x="6922593" y="5855326"/>
            <a:ext cx="308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 Schematic of 3DoF system</a:t>
            </a:r>
          </a:p>
        </p:txBody>
      </p:sp>
    </p:spTree>
    <p:extLst>
      <p:ext uri="{BB962C8B-B14F-4D97-AF65-F5344CB8AC3E}">
        <p14:creationId xmlns:p14="http://schemas.microsoft.com/office/powerpoint/2010/main" val="93765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6CDF-308F-23DE-A20D-B72C217B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1751-5659-B782-0F29-85B7FF416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en-US" dirty="0">
                <a:effectLst/>
                <a:latin typeface="Bahnschrift SemiLight" panose="020B0502040204020203" pitchFamily="34" charset="0"/>
              </a:rPr>
              <a:t>This setup consists of many subsystems such as Reaction Wheel Subsystem, Thruster Subsystem, Magnetic Levitation Subsystem, etc. </a:t>
            </a:r>
          </a:p>
          <a:p>
            <a:pPr marL="0" indent="0">
              <a:buNone/>
            </a:pPr>
            <a:endParaRPr lang="en-US" dirty="0">
              <a:effectLst/>
              <a:latin typeface="Bahnschrift SemiLight" panose="020B0502040204020203" pitchFamily="34" charset="0"/>
            </a:endParaRPr>
          </a:p>
          <a:p>
            <a:pPr>
              <a:buClr>
                <a:srgbClr val="FF0000"/>
              </a:buClr>
            </a:pPr>
            <a:r>
              <a:rPr lang="en-US" dirty="0">
                <a:latin typeface="Bahnschrift SemiLight" panose="020B0502040204020203" pitchFamily="34" charset="0"/>
              </a:rPr>
              <a:t>In this presentation, we will look at the Reaction Wheel and Thruster Subsystem and their modelling in detail.</a:t>
            </a:r>
            <a:endParaRPr lang="en-US" dirty="0">
              <a:effectLst/>
              <a:latin typeface="Bahnschrift SemiLight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02C539A-91CB-5B97-1152-062B2DC27F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5" y="3132149"/>
            <a:ext cx="4270247" cy="211377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3BD05-2A89-6D57-5A11-BEC8F39A224A}"/>
              </a:ext>
            </a:extLst>
          </p:cNvPr>
          <p:cNvSpPr txBox="1"/>
          <p:nvPr/>
        </p:nvSpPr>
        <p:spPr>
          <a:xfrm>
            <a:off x="6928303" y="5245921"/>
            <a:ext cx="309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Schematic of the spacecraft</a:t>
            </a:r>
          </a:p>
        </p:txBody>
      </p:sp>
      <p:sp>
        <p:nvSpPr>
          <p:cNvPr id="8" name="Freeform 7"/>
          <p:cNvSpPr/>
          <p:nvPr/>
        </p:nvSpPr>
        <p:spPr>
          <a:xfrm>
            <a:off x="6169819" y="2981325"/>
            <a:ext cx="697706" cy="640556"/>
          </a:xfrm>
          <a:custGeom>
            <a:avLst/>
            <a:gdLst>
              <a:gd name="connsiteX0" fmla="*/ 169069 w 697706"/>
              <a:gd name="connsiteY0" fmla="*/ 640556 h 640556"/>
              <a:gd name="connsiteX1" fmla="*/ 490537 w 697706"/>
              <a:gd name="connsiteY1" fmla="*/ 323850 h 640556"/>
              <a:gd name="connsiteX2" fmla="*/ 490537 w 697706"/>
              <a:gd name="connsiteY2" fmla="*/ 233363 h 640556"/>
              <a:gd name="connsiteX3" fmla="*/ 492919 w 697706"/>
              <a:gd name="connsiteY3" fmla="*/ 219075 h 640556"/>
              <a:gd name="connsiteX4" fmla="*/ 521494 w 697706"/>
              <a:gd name="connsiteY4" fmla="*/ 192881 h 640556"/>
              <a:gd name="connsiteX5" fmla="*/ 578644 w 697706"/>
              <a:gd name="connsiteY5" fmla="*/ 171450 h 640556"/>
              <a:gd name="connsiteX6" fmla="*/ 633412 w 697706"/>
              <a:gd name="connsiteY6" fmla="*/ 157163 h 640556"/>
              <a:gd name="connsiteX7" fmla="*/ 697706 w 697706"/>
              <a:gd name="connsiteY7" fmla="*/ 145256 h 640556"/>
              <a:gd name="connsiteX8" fmla="*/ 547687 w 697706"/>
              <a:gd name="connsiteY8" fmla="*/ 0 h 640556"/>
              <a:gd name="connsiteX9" fmla="*/ 0 w 697706"/>
              <a:gd name="connsiteY9" fmla="*/ 59531 h 640556"/>
              <a:gd name="connsiteX10" fmla="*/ 169069 w 697706"/>
              <a:gd name="connsiteY10" fmla="*/ 640556 h 64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7706" h="640556">
                <a:moveTo>
                  <a:pt x="169069" y="640556"/>
                </a:moveTo>
                <a:lnTo>
                  <a:pt x="490537" y="323850"/>
                </a:lnTo>
                <a:lnTo>
                  <a:pt x="490537" y="233363"/>
                </a:lnTo>
                <a:lnTo>
                  <a:pt x="492919" y="219075"/>
                </a:lnTo>
                <a:lnTo>
                  <a:pt x="521494" y="192881"/>
                </a:lnTo>
                <a:lnTo>
                  <a:pt x="578644" y="171450"/>
                </a:lnTo>
                <a:lnTo>
                  <a:pt x="633412" y="157163"/>
                </a:lnTo>
                <a:lnTo>
                  <a:pt x="697706" y="145256"/>
                </a:lnTo>
                <a:lnTo>
                  <a:pt x="547687" y="0"/>
                </a:lnTo>
                <a:lnTo>
                  <a:pt x="0" y="59531"/>
                </a:lnTo>
                <a:lnTo>
                  <a:pt x="169069" y="640556"/>
                </a:lnTo>
                <a:close/>
              </a:path>
            </a:pathLst>
          </a:custGeom>
          <a:solidFill>
            <a:srgbClr val="D4D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38875" y="4972050"/>
            <a:ext cx="1266825" cy="327025"/>
          </a:xfrm>
          <a:custGeom>
            <a:avLst/>
            <a:gdLst>
              <a:gd name="connsiteX0" fmla="*/ 98425 w 1266825"/>
              <a:gd name="connsiteY0" fmla="*/ 0 h 327025"/>
              <a:gd name="connsiteX1" fmla="*/ 517525 w 1266825"/>
              <a:gd name="connsiteY1" fmla="*/ 0 h 327025"/>
              <a:gd name="connsiteX2" fmla="*/ 514350 w 1266825"/>
              <a:gd name="connsiteY2" fmla="*/ 73025 h 327025"/>
              <a:gd name="connsiteX3" fmla="*/ 530225 w 1266825"/>
              <a:gd name="connsiteY3" fmla="*/ 95250 h 327025"/>
              <a:gd name="connsiteX4" fmla="*/ 561975 w 1266825"/>
              <a:gd name="connsiteY4" fmla="*/ 114300 h 327025"/>
              <a:gd name="connsiteX5" fmla="*/ 612775 w 1266825"/>
              <a:gd name="connsiteY5" fmla="*/ 133350 h 327025"/>
              <a:gd name="connsiteX6" fmla="*/ 723900 w 1266825"/>
              <a:gd name="connsiteY6" fmla="*/ 152400 h 327025"/>
              <a:gd name="connsiteX7" fmla="*/ 841375 w 1266825"/>
              <a:gd name="connsiteY7" fmla="*/ 158750 h 327025"/>
              <a:gd name="connsiteX8" fmla="*/ 1066800 w 1266825"/>
              <a:gd name="connsiteY8" fmla="*/ 158750 h 327025"/>
              <a:gd name="connsiteX9" fmla="*/ 1266825 w 1266825"/>
              <a:gd name="connsiteY9" fmla="*/ 139700 h 327025"/>
              <a:gd name="connsiteX10" fmla="*/ 1266825 w 1266825"/>
              <a:gd name="connsiteY10" fmla="*/ 317500 h 327025"/>
              <a:gd name="connsiteX11" fmla="*/ 0 w 1266825"/>
              <a:gd name="connsiteY11" fmla="*/ 327025 h 327025"/>
              <a:gd name="connsiteX12" fmla="*/ 98425 w 1266825"/>
              <a:gd name="connsiteY12" fmla="*/ 0 h 32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6825" h="327025">
                <a:moveTo>
                  <a:pt x="98425" y="0"/>
                </a:moveTo>
                <a:lnTo>
                  <a:pt x="517525" y="0"/>
                </a:lnTo>
                <a:lnTo>
                  <a:pt x="514350" y="73025"/>
                </a:lnTo>
                <a:lnTo>
                  <a:pt x="530225" y="95250"/>
                </a:lnTo>
                <a:lnTo>
                  <a:pt x="561975" y="114300"/>
                </a:lnTo>
                <a:lnTo>
                  <a:pt x="612775" y="133350"/>
                </a:lnTo>
                <a:lnTo>
                  <a:pt x="723900" y="152400"/>
                </a:lnTo>
                <a:lnTo>
                  <a:pt x="841375" y="158750"/>
                </a:lnTo>
                <a:lnTo>
                  <a:pt x="1066800" y="158750"/>
                </a:lnTo>
                <a:lnTo>
                  <a:pt x="1266825" y="139700"/>
                </a:lnTo>
                <a:lnTo>
                  <a:pt x="1266825" y="317500"/>
                </a:lnTo>
                <a:lnTo>
                  <a:pt x="0" y="327025"/>
                </a:lnTo>
                <a:lnTo>
                  <a:pt x="98425" y="0"/>
                </a:lnTo>
                <a:close/>
              </a:path>
            </a:pathLst>
          </a:custGeom>
          <a:solidFill>
            <a:srgbClr val="D4D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481888" y="5057775"/>
            <a:ext cx="185737" cy="228600"/>
          </a:xfrm>
          <a:custGeom>
            <a:avLst/>
            <a:gdLst>
              <a:gd name="connsiteX0" fmla="*/ 23812 w 185737"/>
              <a:gd name="connsiteY0" fmla="*/ 57150 h 228600"/>
              <a:gd name="connsiteX1" fmla="*/ 95250 w 185737"/>
              <a:gd name="connsiteY1" fmla="*/ 47625 h 228600"/>
              <a:gd name="connsiteX2" fmla="*/ 180975 w 185737"/>
              <a:gd name="connsiteY2" fmla="*/ 19050 h 228600"/>
              <a:gd name="connsiteX3" fmla="*/ 185737 w 185737"/>
              <a:gd name="connsiteY3" fmla="*/ 0 h 228600"/>
              <a:gd name="connsiteX4" fmla="*/ 180975 w 185737"/>
              <a:gd name="connsiteY4" fmla="*/ 228600 h 228600"/>
              <a:gd name="connsiteX5" fmla="*/ 0 w 185737"/>
              <a:gd name="connsiteY5" fmla="*/ 190500 h 228600"/>
              <a:gd name="connsiteX6" fmla="*/ 23812 w 185737"/>
              <a:gd name="connsiteY6" fmla="*/ 5715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737" h="228600">
                <a:moveTo>
                  <a:pt x="23812" y="57150"/>
                </a:moveTo>
                <a:lnTo>
                  <a:pt x="95250" y="47625"/>
                </a:lnTo>
                <a:lnTo>
                  <a:pt x="180975" y="19050"/>
                </a:lnTo>
                <a:lnTo>
                  <a:pt x="185737" y="0"/>
                </a:lnTo>
                <a:cubicBezTo>
                  <a:pt x="184150" y="76200"/>
                  <a:pt x="182562" y="152400"/>
                  <a:pt x="180975" y="228600"/>
                </a:cubicBezTo>
                <a:lnTo>
                  <a:pt x="0" y="190500"/>
                </a:lnTo>
                <a:lnTo>
                  <a:pt x="23812" y="57150"/>
                </a:lnTo>
                <a:close/>
              </a:path>
            </a:pathLst>
          </a:custGeom>
          <a:solidFill>
            <a:srgbClr val="D4D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990347" y="2955758"/>
            <a:ext cx="3741821" cy="224589"/>
          </a:xfrm>
          <a:custGeom>
            <a:avLst/>
            <a:gdLst>
              <a:gd name="connsiteX0" fmla="*/ 24064 w 3741821"/>
              <a:gd name="connsiteY0" fmla="*/ 176463 h 224589"/>
              <a:gd name="connsiteX1" fmla="*/ 116306 w 3741821"/>
              <a:gd name="connsiteY1" fmla="*/ 188495 h 224589"/>
              <a:gd name="connsiteX2" fmla="*/ 192506 w 3741821"/>
              <a:gd name="connsiteY2" fmla="*/ 216568 h 224589"/>
              <a:gd name="connsiteX3" fmla="*/ 284748 w 3741821"/>
              <a:gd name="connsiteY3" fmla="*/ 216568 h 224589"/>
              <a:gd name="connsiteX4" fmla="*/ 356937 w 3741821"/>
              <a:gd name="connsiteY4" fmla="*/ 192505 h 224589"/>
              <a:gd name="connsiteX5" fmla="*/ 453190 w 3741821"/>
              <a:gd name="connsiteY5" fmla="*/ 180474 h 224589"/>
              <a:gd name="connsiteX6" fmla="*/ 613611 w 3741821"/>
              <a:gd name="connsiteY6" fmla="*/ 68179 h 224589"/>
              <a:gd name="connsiteX7" fmla="*/ 605590 w 3741821"/>
              <a:gd name="connsiteY7" fmla="*/ 172453 h 224589"/>
              <a:gd name="connsiteX8" fmla="*/ 685800 w 3741821"/>
              <a:gd name="connsiteY8" fmla="*/ 188495 h 224589"/>
              <a:gd name="connsiteX9" fmla="*/ 729916 w 3741821"/>
              <a:gd name="connsiteY9" fmla="*/ 200526 h 224589"/>
              <a:gd name="connsiteX10" fmla="*/ 782053 w 3741821"/>
              <a:gd name="connsiteY10" fmla="*/ 224589 h 224589"/>
              <a:gd name="connsiteX11" fmla="*/ 1147011 w 3741821"/>
              <a:gd name="connsiteY11" fmla="*/ 220579 h 224589"/>
              <a:gd name="connsiteX12" fmla="*/ 3741821 w 3741821"/>
              <a:gd name="connsiteY12" fmla="*/ 212558 h 224589"/>
              <a:gd name="connsiteX13" fmla="*/ 3661611 w 3741821"/>
              <a:gd name="connsiteY13" fmla="*/ 84221 h 224589"/>
              <a:gd name="connsiteX14" fmla="*/ 0 w 3741821"/>
              <a:gd name="connsiteY14" fmla="*/ 0 h 224589"/>
              <a:gd name="connsiteX15" fmla="*/ 24064 w 3741821"/>
              <a:gd name="connsiteY15" fmla="*/ 176463 h 22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41821" h="224589">
                <a:moveTo>
                  <a:pt x="24064" y="176463"/>
                </a:moveTo>
                <a:lnTo>
                  <a:pt x="116306" y="188495"/>
                </a:lnTo>
                <a:lnTo>
                  <a:pt x="192506" y="216568"/>
                </a:lnTo>
                <a:lnTo>
                  <a:pt x="284748" y="216568"/>
                </a:lnTo>
                <a:lnTo>
                  <a:pt x="356937" y="192505"/>
                </a:lnTo>
                <a:lnTo>
                  <a:pt x="453190" y="180474"/>
                </a:lnTo>
                <a:lnTo>
                  <a:pt x="613611" y="68179"/>
                </a:lnTo>
                <a:lnTo>
                  <a:pt x="605590" y="172453"/>
                </a:lnTo>
                <a:lnTo>
                  <a:pt x="685800" y="188495"/>
                </a:lnTo>
                <a:lnTo>
                  <a:pt x="729916" y="200526"/>
                </a:lnTo>
                <a:lnTo>
                  <a:pt x="782053" y="224589"/>
                </a:lnTo>
                <a:lnTo>
                  <a:pt x="1147011" y="220579"/>
                </a:lnTo>
                <a:lnTo>
                  <a:pt x="3741821" y="212558"/>
                </a:lnTo>
                <a:lnTo>
                  <a:pt x="3661611" y="84221"/>
                </a:lnTo>
                <a:lnTo>
                  <a:pt x="0" y="0"/>
                </a:lnTo>
                <a:lnTo>
                  <a:pt x="24064" y="176463"/>
                </a:lnTo>
                <a:close/>
              </a:path>
            </a:pathLst>
          </a:custGeom>
          <a:solidFill>
            <a:srgbClr val="D4D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7512627" y="5127914"/>
            <a:ext cx="3138055" cy="213013"/>
          </a:xfrm>
          <a:custGeom>
            <a:avLst/>
            <a:gdLst>
              <a:gd name="connsiteX0" fmla="*/ 3117273 w 3138055"/>
              <a:gd name="connsiteY0" fmla="*/ 0 h 213013"/>
              <a:gd name="connsiteX1" fmla="*/ 0 w 3138055"/>
              <a:gd name="connsiteY1" fmla="*/ 20781 h 213013"/>
              <a:gd name="connsiteX2" fmla="*/ 83128 w 3138055"/>
              <a:gd name="connsiteY2" fmla="*/ 119495 h 213013"/>
              <a:gd name="connsiteX3" fmla="*/ 2530187 w 3138055"/>
              <a:gd name="connsiteY3" fmla="*/ 213013 h 213013"/>
              <a:gd name="connsiteX4" fmla="*/ 3138055 w 3138055"/>
              <a:gd name="connsiteY4" fmla="*/ 166254 h 213013"/>
              <a:gd name="connsiteX5" fmla="*/ 3117273 w 3138055"/>
              <a:gd name="connsiteY5" fmla="*/ 0 h 21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8055" h="213013">
                <a:moveTo>
                  <a:pt x="3117273" y="0"/>
                </a:moveTo>
                <a:lnTo>
                  <a:pt x="0" y="20781"/>
                </a:lnTo>
                <a:lnTo>
                  <a:pt x="83128" y="119495"/>
                </a:lnTo>
                <a:lnTo>
                  <a:pt x="2530187" y="213013"/>
                </a:lnTo>
                <a:lnTo>
                  <a:pt x="3138055" y="166254"/>
                </a:lnTo>
                <a:lnTo>
                  <a:pt x="3117273" y="0"/>
                </a:lnTo>
                <a:close/>
              </a:path>
            </a:pathLst>
          </a:custGeom>
          <a:solidFill>
            <a:srgbClr val="D4DAE8"/>
          </a:solidFill>
          <a:ln>
            <a:solidFill>
              <a:srgbClr val="D4D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3C36-09E3-B2F9-E275-932C3EA9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US" dirty="0"/>
              <a:t>Contribution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E342CF-10C5-3A1E-2835-18BD70CCFB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80331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67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927E-7DF4-F6EB-6589-A1B62249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US" dirty="0"/>
              <a:t>Reaction wheel subsystem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84A2-7D16-27B2-516B-DD0F1BD6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>
            <a:normAutofit fontScale="92500"/>
          </a:bodyPr>
          <a:lstStyle/>
          <a:p>
            <a:pPr>
              <a:buClr>
                <a:srgbClr val="FF0000"/>
              </a:buClr>
            </a:pPr>
            <a:r>
              <a:rPr lang="en-US" dirty="0">
                <a:effectLst/>
                <a:latin typeface="Bahnschrift SemiLight" panose="020B0502040204020203" pitchFamily="34" charset="0"/>
              </a:rPr>
              <a:t>Reaction/momentum wheels - flywheels utilized on spacecraft for attitude control authority and stability.</a:t>
            </a:r>
            <a:r>
              <a:rPr lang="en-IN" dirty="0">
                <a:effectLst/>
                <a:latin typeface="Bahnschrift SemiLight" panose="020B0502040204020203" pitchFamily="34" charset="0"/>
              </a:rPr>
              <a:t> </a:t>
            </a:r>
          </a:p>
          <a:p>
            <a:pPr>
              <a:buClr>
                <a:srgbClr val="FF0000"/>
              </a:buClr>
            </a:pPr>
            <a:r>
              <a:rPr lang="en-US" dirty="0">
                <a:latin typeface="Bahnschrift SemiLight" panose="020B0502040204020203" pitchFamily="34" charset="0"/>
              </a:rPr>
              <a:t>The spacecraft rotates as energy is added or subtracted to the flywheel, producing a torque.</a:t>
            </a:r>
          </a:p>
          <a:p>
            <a:pPr>
              <a:buClr>
                <a:srgbClr val="FF0000"/>
              </a:buClr>
            </a:pPr>
            <a:r>
              <a:rPr lang="en-US" dirty="0">
                <a:effectLst/>
                <a:latin typeface="Bahnschrift SemiLight" panose="020B0502040204020203" pitchFamily="34" charset="0"/>
              </a:rPr>
              <a:t>A model of the reaction wheel subsystem used in the 3 Degrees of Freedom (DOF) spacecraft simulator is created using the Simscape software</a:t>
            </a:r>
            <a:r>
              <a:rPr lang="en-IN" dirty="0">
                <a:effectLst/>
                <a:latin typeface="Bahnschrift SemiLight" panose="020B0502040204020203" pitchFamily="34" charset="0"/>
              </a:rPr>
              <a:t> 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A6F1-0A3B-E7E3-AA98-0A1E73D277D2}"/>
              </a:ext>
            </a:extLst>
          </p:cNvPr>
          <p:cNvSpPr txBox="1"/>
          <p:nvPr/>
        </p:nvSpPr>
        <p:spPr>
          <a:xfrm>
            <a:off x="6592474" y="5740026"/>
            <a:ext cx="394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Overview of Reaction Wheel Subsystem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E1E84-8BD6-1E82-5FF3-953902FE7FC5}"/>
              </a:ext>
            </a:extLst>
          </p:cNvPr>
          <p:cNvSpPr/>
          <p:nvPr/>
        </p:nvSpPr>
        <p:spPr>
          <a:xfrm>
            <a:off x="7325710" y="2437535"/>
            <a:ext cx="2722180" cy="578069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Voltage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B9AB3-DA3F-276E-7008-C6A365ED82E3}"/>
              </a:ext>
            </a:extLst>
          </p:cNvPr>
          <p:cNvSpPr/>
          <p:nvPr/>
        </p:nvSpPr>
        <p:spPr>
          <a:xfrm>
            <a:off x="7325710" y="3272587"/>
            <a:ext cx="2711669" cy="462455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Torque from motor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4D957-7051-CB18-F611-62EC23B9A80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8681545" y="3015604"/>
            <a:ext cx="5255" cy="256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1FE7EAB-9B33-49BE-880D-6B38DFBF9804}"/>
              </a:ext>
            </a:extLst>
          </p:cNvPr>
          <p:cNvSpPr/>
          <p:nvPr/>
        </p:nvSpPr>
        <p:spPr>
          <a:xfrm>
            <a:off x="7325709" y="3988499"/>
            <a:ext cx="2711669" cy="578069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Angular velocity of flywheel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27E5FD-63FC-4387-1BBA-FD723173D677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8681544" y="3735042"/>
            <a:ext cx="1" cy="253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7E5E121-889D-735F-9D89-6635975ECF22}"/>
              </a:ext>
            </a:extLst>
          </p:cNvPr>
          <p:cNvSpPr/>
          <p:nvPr/>
        </p:nvSpPr>
        <p:spPr>
          <a:xfrm>
            <a:off x="7336221" y="4877833"/>
            <a:ext cx="2711669" cy="578069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Angular Momentum of flywheel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28EA7B-B86A-ED73-B766-727B88754EF1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>
            <a:off x="8681544" y="4566568"/>
            <a:ext cx="10512" cy="311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7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4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BA21-BFBA-D7A4-55E8-9EAEB6FF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94707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US" dirty="0"/>
              <a:t>Reaction wheel built using PLA</a:t>
            </a:r>
          </a:p>
        </p:txBody>
      </p:sp>
      <p:pic>
        <p:nvPicPr>
          <p:cNvPr id="5" name="Content Placeholder 4" descr="A picture containing indoor, floor, sport, exercise device&#10;&#10;Description automatically generated">
            <a:extLst>
              <a:ext uri="{FF2B5EF4-FFF2-40B4-BE49-F238E27FC236}">
                <a16:creationId xmlns:a16="http://schemas.microsoft.com/office/drawing/2014/main" id="{AF25D1DC-5359-CDDB-BB9C-1DDF2A4660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172" r="-4" b="1003"/>
          <a:stretch/>
        </p:blipFill>
        <p:spPr>
          <a:xfrm>
            <a:off x="1581910" y="2520478"/>
            <a:ext cx="4271771" cy="3101982"/>
          </a:xfrm>
          <a:noFill/>
          <a:ln>
            <a:solidFill>
              <a:schemeClr val="tx1"/>
            </a:solidFill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9A8927-C736-2326-95FE-2308048A8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" r="4" b="2456"/>
          <a:stretch/>
        </p:blipFill>
        <p:spPr>
          <a:xfrm>
            <a:off x="6195849" y="2520478"/>
            <a:ext cx="4265695" cy="3101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E47552-6942-9E04-DB4D-F24FA2014DD6}"/>
              </a:ext>
            </a:extLst>
          </p:cNvPr>
          <p:cNvSpPr txBox="1"/>
          <p:nvPr/>
        </p:nvSpPr>
        <p:spPr>
          <a:xfrm>
            <a:off x="6447734" y="5855326"/>
            <a:ext cx="376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Reaction wheel attached to motor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479C0-5E02-D3DB-AAB2-70CDC9F248A6}"/>
              </a:ext>
            </a:extLst>
          </p:cNvPr>
          <p:cNvSpPr txBox="1"/>
          <p:nvPr/>
        </p:nvSpPr>
        <p:spPr>
          <a:xfrm>
            <a:off x="1604782" y="5855326"/>
            <a:ext cx="422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Position of reaction wheel in the model</a:t>
            </a:r>
          </a:p>
        </p:txBody>
      </p:sp>
    </p:spTree>
    <p:extLst>
      <p:ext uri="{BB962C8B-B14F-4D97-AF65-F5344CB8AC3E}">
        <p14:creationId xmlns:p14="http://schemas.microsoft.com/office/powerpoint/2010/main" val="10691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F425-A725-5281-C029-10DEF41A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594" y="627067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US" dirty="0"/>
              <a:t>Specifications of flywheel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66F8-CC4F-B86E-DADD-D192CF953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328555"/>
            <a:ext cx="4271771" cy="4072245"/>
          </a:xfrm>
        </p:spPr>
        <p:txBody>
          <a:bodyPr>
            <a:normAutofit/>
          </a:bodyPr>
          <a:lstStyle/>
          <a:p>
            <a:pPr marL="342900" lvl="0" indent="-342900" rtl="0">
              <a:lnSpc>
                <a:spcPct val="9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kern="100" dirty="0">
                <a:effectLst/>
                <a:latin typeface="Bahnschrift SemiLight" panose="020B0502040204020203" pitchFamily="34" charset="0"/>
              </a:rPr>
              <a:t>Material: PLA (Polylactic Acid)</a:t>
            </a:r>
            <a:endParaRPr lang="en-IN" kern="100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kern="100" dirty="0">
                <a:effectLst/>
                <a:latin typeface="Bahnschrift SemiLight" panose="020B0502040204020203" pitchFamily="34" charset="0"/>
              </a:rPr>
              <a:t>Diameter: 30 cm</a:t>
            </a:r>
            <a:endParaRPr lang="en-IN" kern="100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kern="100" dirty="0">
                <a:effectLst/>
                <a:latin typeface="Bahnschrift SemiLight" panose="020B0502040204020203" pitchFamily="34" charset="0"/>
              </a:rPr>
              <a:t>Density: 1240 kg/m</a:t>
            </a:r>
            <a:r>
              <a:rPr lang="en-US" kern="100" baseline="30000" dirty="0">
                <a:effectLst/>
                <a:latin typeface="Bahnschrift SemiLight" panose="020B0502040204020203" pitchFamily="34" charset="0"/>
              </a:rPr>
              <a:t>3</a:t>
            </a:r>
            <a:endParaRPr lang="en-IN" kern="100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kern="100" dirty="0">
                <a:effectLst/>
                <a:latin typeface="Bahnschrift SemiLight" panose="020B0502040204020203" pitchFamily="34" charset="0"/>
              </a:rPr>
              <a:t>Mass: 0.352 Kg</a:t>
            </a:r>
            <a:endParaRPr lang="en-IN" kern="100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kern="100" dirty="0">
                <a:effectLst/>
                <a:latin typeface="Bahnschrift SemiLight" panose="020B0502040204020203" pitchFamily="34" charset="0"/>
              </a:rPr>
              <a:t>Center of mass position (WRT origin defined in the CAD model): [1.83709e-07, 1.66408e-06, 0.00803719] m.</a:t>
            </a:r>
            <a:endParaRPr lang="en-IN" kern="100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kern="100" dirty="0">
                <a:effectLst/>
                <a:latin typeface="Bahnschrift SemiLight" panose="020B0502040204020203" pitchFamily="34" charset="0"/>
              </a:rPr>
              <a:t>Moments of inertia: [0.000502815, 0.000502815, 0.000990484] kg*m</a:t>
            </a:r>
            <a:r>
              <a:rPr lang="en-US" kern="100" baseline="30000" dirty="0">
                <a:effectLst/>
                <a:latin typeface="Bahnschrift SemiLight" panose="020B0502040204020203" pitchFamily="34" charset="0"/>
              </a:rPr>
              <a:t>2</a:t>
            </a:r>
            <a:endParaRPr lang="en-IN" kern="100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kern="100" dirty="0">
                <a:effectLst/>
                <a:latin typeface="Bahnschrift SemiLight" panose="020B0502040204020203" pitchFamily="34" charset="0"/>
              </a:rPr>
              <a:t>Products of inertia: [-1.33375e-12, -3.57932e-10, 1.05075e-13] kg*m</a:t>
            </a:r>
            <a:r>
              <a:rPr lang="en-US" kern="100" baseline="30000" dirty="0">
                <a:effectLst/>
                <a:latin typeface="Bahnschrift SemiLight" panose="020B0502040204020203" pitchFamily="34" charset="0"/>
              </a:rPr>
              <a:t>2</a:t>
            </a:r>
            <a:endParaRPr lang="en-IN" kern="100" dirty="0">
              <a:effectLst/>
              <a:latin typeface="Bahnschrift SemiLight" panose="020B0502040204020203" pitchFamily="34" charset="0"/>
            </a:endParaRP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6DCD0148-5272-6032-7B73-C3E3B59B7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24" y="2638044"/>
            <a:ext cx="3214489" cy="3101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5BBA9-2119-7A16-E346-4821150628AC}"/>
              </a:ext>
            </a:extLst>
          </p:cNvPr>
          <p:cNvSpPr txBox="1"/>
          <p:nvPr/>
        </p:nvSpPr>
        <p:spPr>
          <a:xfrm>
            <a:off x="7053485" y="5903211"/>
            <a:ext cx="308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Flywheel used in the model</a:t>
            </a:r>
          </a:p>
        </p:txBody>
      </p:sp>
    </p:spTree>
    <p:extLst>
      <p:ext uri="{BB962C8B-B14F-4D97-AF65-F5344CB8AC3E}">
        <p14:creationId xmlns:p14="http://schemas.microsoft.com/office/powerpoint/2010/main" val="340990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7132-D66C-751F-3EDA-A29966BD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33" y="742367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US" dirty="0"/>
              <a:t>Specifications of DC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FD63F-DD18-CC66-34F0-7E18DD259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6783" y="2201945"/>
            <a:ext cx="4271771" cy="4128515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kern="100" dirty="0">
                <a:effectLst/>
                <a:latin typeface="Bahnschrift SemiLight" panose="020B0502040204020203" pitchFamily="34" charset="0"/>
              </a:rPr>
              <a:t> </a:t>
            </a:r>
            <a:endParaRPr lang="en-IN" kern="100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en-US" b="0" dirty="0">
                <a:effectLst/>
                <a:latin typeface="Bahnschrift SemiLight" panose="020B0502040204020203" pitchFamily="34" charset="0"/>
              </a:rPr>
              <a:t>Model: Rhino Planetary Geared Quad Encoder 500RPM 6Kgcm DC Servo Motor</a:t>
            </a:r>
            <a:endParaRPr lang="en-IN" b="1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en-US" b="0" dirty="0">
                <a:effectLst/>
                <a:latin typeface="Bahnschrift SemiLight" panose="020B0502040204020203" pitchFamily="34" charset="0"/>
              </a:rPr>
              <a:t>Operating Voltage: 12V DC</a:t>
            </a:r>
            <a:endParaRPr lang="en-IN" b="1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en-US" b="0" dirty="0">
                <a:effectLst/>
                <a:latin typeface="Bahnschrift SemiLight" panose="020B0502040204020203" pitchFamily="34" charset="0"/>
              </a:rPr>
              <a:t>Motor speed at output shaft: 450 RPM</a:t>
            </a:r>
            <a:endParaRPr lang="en-IN" b="1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en-US" b="0" dirty="0">
                <a:effectLst/>
                <a:latin typeface="Bahnschrift SemiLight" panose="020B0502040204020203" pitchFamily="34" charset="0"/>
              </a:rPr>
              <a:t>Stall torque: 22Kgcm</a:t>
            </a:r>
            <a:endParaRPr lang="en-IN" b="1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en-US" b="0" dirty="0">
                <a:effectLst/>
                <a:latin typeface="Bahnschrift SemiLight" panose="020B0502040204020203" pitchFamily="34" charset="0"/>
              </a:rPr>
              <a:t>Rated Torque: 6Kgcm</a:t>
            </a:r>
            <a:endParaRPr lang="en-IN" b="1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en-US" b="0" dirty="0">
                <a:effectLst/>
                <a:latin typeface="Bahnschrift SemiLight" panose="020B0502040204020203" pitchFamily="34" charset="0"/>
              </a:rPr>
              <a:t>Weight: 300gm</a:t>
            </a:r>
            <a:endParaRPr lang="en-IN" b="1" dirty="0">
              <a:effectLst/>
              <a:latin typeface="Bahnschrift SemiLight" panose="020B0502040204020203" pitchFamily="34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en-US" b="0" dirty="0">
                <a:effectLst/>
                <a:latin typeface="Bahnschrift SemiLight" panose="020B0502040204020203" pitchFamily="34" charset="0"/>
              </a:rPr>
              <a:t>Diameter of shaft: 6mm</a:t>
            </a:r>
            <a:endParaRPr lang="en-IN" b="1" dirty="0">
              <a:effectLst/>
              <a:latin typeface="Bahnschrift SemiLight" panose="020B0502040204020203" pitchFamily="34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762E0-B348-BD76-5647-B31480E40C4B}"/>
              </a:ext>
            </a:extLst>
          </p:cNvPr>
          <p:cNvSpPr txBox="1"/>
          <p:nvPr/>
        </p:nvSpPr>
        <p:spPr>
          <a:xfrm>
            <a:off x="6308554" y="4974042"/>
            <a:ext cx="365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DC motor used in the subsystem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54" y="2317332"/>
            <a:ext cx="3517697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658_TF56596226.potx" id="{D9A9B913-A99B-41C8-8C97-B1F9B660A2E1}" vid="{454B1A84-CEBE-446B-B1A7-FB1CFBD18C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purl.org/dc/elements/1.1/"/>
    <ds:schemaRef ds:uri="http://schemas.microsoft.com/office/infopath/2007/PartnerControl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617</TotalTime>
  <Words>903</Words>
  <Application>Microsoft Macintosh PowerPoint</Application>
  <PresentationFormat>Widescreen</PresentationFormat>
  <Paragraphs>138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CMSS12</vt:lpstr>
      <vt:lpstr>Arial</vt:lpstr>
      <vt:lpstr>Arial Rounded MT Bold</vt:lpstr>
      <vt:lpstr>Bahnschrift SemiLight</vt:lpstr>
      <vt:lpstr>Calibri</vt:lpstr>
      <vt:lpstr>Cambria Math</vt:lpstr>
      <vt:lpstr>Gill Sans MT</vt:lpstr>
      <vt:lpstr>Times New Roman</vt:lpstr>
      <vt:lpstr>Parcel</vt:lpstr>
      <vt:lpstr>3 Degrees of Freedom Spacecraft Simulator for Close-Proximity Operations   S.Saikrishna | 200827</vt:lpstr>
      <vt:lpstr>Contents</vt:lpstr>
      <vt:lpstr>Introduction</vt:lpstr>
      <vt:lpstr>Setup</vt:lpstr>
      <vt:lpstr>Contribution</vt:lpstr>
      <vt:lpstr>Reaction wheel subsystem</vt:lpstr>
      <vt:lpstr>Reaction wheel built using PLA</vt:lpstr>
      <vt:lpstr>Specifications of flywheel</vt:lpstr>
      <vt:lpstr>Specifications of DC motor</vt:lpstr>
      <vt:lpstr>Simscape model of reaction wheel subsystem</vt:lpstr>
      <vt:lpstr>Under the hood…</vt:lpstr>
      <vt:lpstr>Calculations</vt:lpstr>
      <vt:lpstr>Thruster subsystem</vt:lpstr>
      <vt:lpstr>Thruster built in 3Dof simulator</vt:lpstr>
      <vt:lpstr>Calculation of thrust</vt:lpstr>
      <vt:lpstr>Velocity to thrust</vt:lpstr>
      <vt:lpstr>Simulink model of thruster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Degrees of Freedom Spacecraft Simulator for Close-Proximity Operations </dc:title>
  <dc:creator>Saikrishna Swaminathan</dc:creator>
  <cp:lastModifiedBy>Saikrishna Swaminathan</cp:lastModifiedBy>
  <cp:revision>24</cp:revision>
  <dcterms:created xsi:type="dcterms:W3CDTF">2023-04-19T20:00:51Z</dcterms:created>
  <dcterms:modified xsi:type="dcterms:W3CDTF">2023-04-22T04:03:57Z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